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3"/>
  </p:notesMasterIdLst>
  <p:sldIdLst>
    <p:sldId id="256" r:id="rId5"/>
    <p:sldId id="265" r:id="rId6"/>
    <p:sldId id="259" r:id="rId7"/>
    <p:sldId id="260" r:id="rId8"/>
    <p:sldId id="261" r:id="rId9"/>
    <p:sldId id="264" r:id="rId10"/>
    <p:sldId id="266" r:id="rId11"/>
    <p:sldId id="267" r:id="rId12"/>
  </p:sldIdLst>
  <p:sldSz cx="12192000" cy="6858000"/>
  <p:notesSz cx="6858000" cy="9144000"/>
  <p:embeddedFontLst>
    <p:embeddedFont>
      <p:font typeface="Noto Sans KR Bold" panose="020B0600000101010101" charset="-127"/>
      <p:bold r:id="rId14"/>
    </p:embeddedFont>
    <p:embeddedFont>
      <p:font typeface="Noto Sans KR Regular" panose="020B0600000101010101" charset="-127"/>
      <p:regular r:id="rId15"/>
    </p:embeddedFont>
    <p:embeddedFont>
      <p:font typeface="Cambria Math" panose="02040503050406030204" pitchFamily="18" charset="0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8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  <p:cmAuthor id="3" name="민조 정" initials="민정" lastIdx="1" clrIdx="2">
    <p:extLst>
      <p:ext uri="{19B8F6BF-5375-455C-9EA6-DF929625EA0E}">
        <p15:presenceInfo xmlns:p15="http://schemas.microsoft.com/office/powerpoint/2012/main" userId="efd4c7950c51f0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D846"/>
    <a:srgbClr val="FF5050"/>
    <a:srgbClr val="000000"/>
    <a:srgbClr val="33CCCC"/>
    <a:srgbClr val="2A2A2A"/>
    <a:srgbClr val="FFFFFF"/>
    <a:srgbClr val="0000FF"/>
    <a:srgbClr val="47008E"/>
    <a:srgbClr val="66FF33"/>
    <a:srgbClr val="63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294" autoAdjust="0"/>
  </p:normalViewPr>
  <p:slideViewPr>
    <p:cSldViewPr snapToGrid="0">
      <p:cViewPr varScale="1">
        <p:scale>
          <a:sx n="99" d="100"/>
          <a:sy n="99" d="100"/>
        </p:scale>
        <p:origin x="996" y="102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78B8A-96AC-4CEA-A889-8418C6692188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FB259-29AD-4624-8C38-B2C0B51D49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833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FB259-29AD-4624-8C38-B2C0B51D493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252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FB259-29AD-4624-8C38-B2C0B51D493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38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FB259-29AD-4624-8C38-B2C0B51D493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943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FB259-29AD-4624-8C38-B2C0B51D493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602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FB259-29AD-4624-8C38-B2C0B51D493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66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BF308-511A-44C5-BD96-86CFCFDB8979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36D3C-E3C3-4CF3-929C-6C1487576D4C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DCE4-8C96-4B42-BEE9-1DAAE2D6D6A1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4B53D-2C84-4D33-94B4-495188DBE632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E4FC-5032-4921-A778-F4F4F308ACA4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3FADB-F699-4A00-963C-80E92A73FF42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4D99-F131-4739-8178-E9621E4A41C6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3FA32-8F48-451C-A3BF-15DB64931B35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16D2E-DEE5-42EF-BDED-E2A7A7C283BD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82C0-1AEC-4AC5-AE37-1BDE82F5E585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7B1C4-7F69-444C-B2AC-E254328C3C82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7E900B9C-9914-4051-B854-84DC01F04946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09B74D8-72A4-98BC-B85E-896C6C58E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t="18962" r="21933" b="41651"/>
          <a:stretch/>
        </p:blipFill>
        <p:spPr>
          <a:xfrm>
            <a:off x="9533874" y="6072228"/>
            <a:ext cx="2647699" cy="772952"/>
          </a:xfrm>
          <a:prstGeom prst="rect">
            <a:avLst/>
          </a:prstGeom>
        </p:spPr>
      </p:pic>
      <p:pic>
        <p:nvPicPr>
          <p:cNvPr id="6" name="그림 5" descr="어두운이(가) 표시된 사진&#10;&#10;자동 생성된 설명">
            <a:extLst>
              <a:ext uri="{FF2B5EF4-FFF2-40B4-BE49-F238E27FC236}">
                <a16:creationId xmlns:a16="http://schemas.microsoft.com/office/drawing/2014/main" id="{AA9EC6D8-255C-D440-CBA4-E2601AD69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4112" y="-1032138"/>
            <a:ext cx="6879336" cy="39072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705F06-CB43-2DA5-2DD3-58C0B7EA5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06974"/>
            <a:ext cx="9144000" cy="2766416"/>
          </a:xfrm>
        </p:spPr>
        <p:txBody>
          <a:bodyPr>
            <a:normAutofit fontScale="90000"/>
          </a:bodyPr>
          <a:lstStyle/>
          <a:p>
            <a:b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</a:rPr>
            </a:b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</a:rPr>
              <a:t>Autonomous Mission Operation Project</a:t>
            </a:r>
            <a:b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</a:rPr>
            </a:br>
            <a:b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</a:rPr>
            </a:br>
            <a:r>
              <a:rPr lang="en-US" altLang="ko-KR" sz="31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</a:rPr>
              <a:t>by Tello</a:t>
            </a:r>
            <a:b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</a:rPr>
            </a:br>
            <a:endParaRPr lang="ko-KR" altLang="en-US" dirty="0">
              <a:solidFill>
                <a:schemeClr val="bg1"/>
              </a:solidFill>
              <a:effectLst>
                <a:outerShdw blurRad="50800" dist="38100" dir="2700000" algn="tl" rotWithShape="0">
                  <a:schemeClr val="bg2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5BB225-732C-DB57-89D4-ED230C542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6424" y="4868074"/>
            <a:ext cx="3569208" cy="536915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  <a:latin typeface="+mj-ea"/>
                <a:ea typeface="+mj-ea"/>
              </a:rPr>
              <a:t>Archaeopteryx (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  <a:latin typeface="+mj-ea"/>
                <a:ea typeface="+mj-ea"/>
              </a:rPr>
              <a:t>시조새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  <a:latin typeface="+mj-ea"/>
                <a:ea typeface="+mj-ea"/>
              </a:rPr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96482F-161D-1650-9C74-E6DD6CF4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67113B6-67CB-5375-FDFB-33D0DE8A839F}"/>
              </a:ext>
            </a:extLst>
          </p:cNvPr>
          <p:cNvSpPr txBox="1">
            <a:spLocks/>
          </p:cNvSpPr>
          <p:nvPr/>
        </p:nvSpPr>
        <p:spPr>
          <a:xfrm>
            <a:off x="3255264" y="4868075"/>
            <a:ext cx="1661160" cy="536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>
                <a:solidFill>
                  <a:srgbClr val="33CCCC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  <a:latin typeface="+mj-ea"/>
                <a:ea typeface="+mj-ea"/>
              </a:rPr>
              <a:t>TEAM.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CDA4E077-7111-1594-DACF-C96CA19E5BAC}"/>
              </a:ext>
            </a:extLst>
          </p:cNvPr>
          <p:cNvSpPr txBox="1">
            <a:spLocks/>
          </p:cNvSpPr>
          <p:nvPr/>
        </p:nvSpPr>
        <p:spPr>
          <a:xfrm>
            <a:off x="3714496" y="5483714"/>
            <a:ext cx="1661160" cy="536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>
                <a:solidFill>
                  <a:srgbClr val="33CCCC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  <a:latin typeface="+mj-ea"/>
                <a:ea typeface="+mj-ea"/>
              </a:rPr>
              <a:t>MEMBER.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FB5C4CC6-7187-401E-DBEF-696F943099B9}"/>
              </a:ext>
            </a:extLst>
          </p:cNvPr>
          <p:cNvSpPr txBox="1">
            <a:spLocks/>
          </p:cNvSpPr>
          <p:nvPr/>
        </p:nvSpPr>
        <p:spPr>
          <a:xfrm>
            <a:off x="5375656" y="5483713"/>
            <a:ext cx="3109976" cy="536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  <a:latin typeface="+mj-ea"/>
                <a:ea typeface="+mj-ea"/>
              </a:rPr>
              <a:t>장보현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  <a:latin typeface="+mj-ea"/>
                <a:ea typeface="+mj-ea"/>
              </a:rPr>
              <a:t>이상재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  <a:latin typeface="+mj-ea"/>
                <a:ea typeface="+mj-ea"/>
              </a:rPr>
              <a:t>정민조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schemeClr val="bg2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7B7B9-BDB8-098F-9BFC-61304BF1057A}"/>
              </a:ext>
            </a:extLst>
          </p:cNvPr>
          <p:cNvSpPr txBox="1"/>
          <p:nvPr/>
        </p:nvSpPr>
        <p:spPr>
          <a:xfrm>
            <a:off x="10427" y="6596194"/>
            <a:ext cx="154977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ⓒ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Lockheed Martin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5475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707169CC-666A-74D3-DB98-E19CA00E9A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t="18962" r="21933" b="41651"/>
          <a:stretch/>
        </p:blipFill>
        <p:spPr>
          <a:xfrm>
            <a:off x="9533874" y="6072228"/>
            <a:ext cx="2647699" cy="7729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BB66C1A-1982-1EAE-0BE7-25487FB9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94" y="285761"/>
            <a:ext cx="11691587" cy="712714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3CCCC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  <a:latin typeface="+mj-ea"/>
                <a:ea typeface="+mj-ea"/>
              </a:rPr>
              <a:t>1.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  <a:latin typeface="+mj-ea"/>
                <a:ea typeface="+mj-ea"/>
              </a:rPr>
              <a:t>Mission Specification</a:t>
            </a:r>
            <a:endParaRPr lang="ko-KR" altLang="en-US" dirty="0">
              <a:solidFill>
                <a:schemeClr val="bg1"/>
              </a:solidFill>
              <a:effectLst>
                <a:outerShdw blurRad="50800" dist="38100" dir="2700000" algn="tl" rotWithShape="0">
                  <a:schemeClr val="bg2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CC6FBB-C3CE-F9B7-04CE-D0B98D68C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8F744B-C98C-B06F-4192-0EEF94923FB3}"/>
              </a:ext>
            </a:extLst>
          </p:cNvPr>
          <p:cNvSpPr/>
          <p:nvPr/>
        </p:nvSpPr>
        <p:spPr>
          <a:xfrm>
            <a:off x="1925944" y="1993073"/>
            <a:ext cx="8360662" cy="3858767"/>
          </a:xfrm>
          <a:prstGeom prst="rect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93BB36-9A0E-D8C9-7CD3-2EA4F698CC9C}"/>
              </a:ext>
            </a:extLst>
          </p:cNvPr>
          <p:cNvCxnSpPr>
            <a:cxnSpLocks/>
          </p:cNvCxnSpPr>
          <p:nvPr/>
        </p:nvCxnSpPr>
        <p:spPr>
          <a:xfrm>
            <a:off x="4931161" y="1498692"/>
            <a:ext cx="0" cy="4795372"/>
          </a:xfrm>
          <a:prstGeom prst="line">
            <a:avLst/>
          </a:prstGeom>
          <a:ln w="88900">
            <a:solidFill>
              <a:schemeClr val="accent1">
                <a:lumMod val="40000"/>
                <a:lumOff val="60000"/>
                <a:alpha val="62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3B51B5-1CBC-3DF0-CA3B-5F79945BCCF3}"/>
              </a:ext>
            </a:extLst>
          </p:cNvPr>
          <p:cNvSpPr txBox="1"/>
          <p:nvPr/>
        </p:nvSpPr>
        <p:spPr>
          <a:xfrm>
            <a:off x="2849445" y="1325747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 Flag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467A62-3AD6-B7FE-2D7B-47146CBE3BCA}"/>
              </a:ext>
            </a:extLst>
          </p:cNvPr>
          <p:cNvSpPr txBox="1"/>
          <p:nvPr/>
        </p:nvSpPr>
        <p:spPr>
          <a:xfrm>
            <a:off x="5565953" y="1325747"/>
            <a:ext cx="156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 Tracking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2031ED-7D9D-FB9E-2FAD-7DC9A39BDDFF}"/>
              </a:ext>
            </a:extLst>
          </p:cNvPr>
          <p:cNvSpPr txBox="1"/>
          <p:nvPr/>
        </p:nvSpPr>
        <p:spPr>
          <a:xfrm>
            <a:off x="8192659" y="1336141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 Landing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ADB2F6-044A-1582-73BF-58F47066EC0E}"/>
              </a:ext>
            </a:extLst>
          </p:cNvPr>
          <p:cNvCxnSpPr>
            <a:cxnSpLocks/>
          </p:cNvCxnSpPr>
          <p:nvPr/>
        </p:nvCxnSpPr>
        <p:spPr>
          <a:xfrm>
            <a:off x="7641243" y="1455352"/>
            <a:ext cx="0" cy="4795372"/>
          </a:xfrm>
          <a:prstGeom prst="line">
            <a:avLst/>
          </a:prstGeom>
          <a:ln w="88900">
            <a:solidFill>
              <a:schemeClr val="accent1">
                <a:lumMod val="40000"/>
                <a:lumOff val="60000"/>
                <a:alpha val="62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E5A481-B14F-0578-21FB-9FF75CF484B5}"/>
              </a:ext>
            </a:extLst>
          </p:cNvPr>
          <p:cNvCxnSpPr>
            <a:cxnSpLocks/>
          </p:cNvCxnSpPr>
          <p:nvPr/>
        </p:nvCxnSpPr>
        <p:spPr>
          <a:xfrm>
            <a:off x="1810512" y="2003137"/>
            <a:ext cx="0" cy="3858767"/>
          </a:xfrm>
          <a:prstGeom prst="straightConnector1">
            <a:avLst/>
          </a:prstGeom>
          <a:ln w="38100" cap="rnd">
            <a:solidFill>
              <a:srgbClr val="FFFF00"/>
            </a:solidFill>
            <a:prstDash val="dash"/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E83B0D3-984D-55F8-6AE7-7B9FB83E45FF}"/>
              </a:ext>
            </a:extLst>
          </p:cNvPr>
          <p:cNvCxnSpPr>
            <a:cxnSpLocks/>
          </p:cNvCxnSpPr>
          <p:nvPr/>
        </p:nvCxnSpPr>
        <p:spPr>
          <a:xfrm flipH="1">
            <a:off x="1907256" y="5962488"/>
            <a:ext cx="8360662" cy="0"/>
          </a:xfrm>
          <a:prstGeom prst="straightConnector1">
            <a:avLst/>
          </a:prstGeom>
          <a:ln w="38100" cap="rnd">
            <a:solidFill>
              <a:srgbClr val="FFFF00"/>
            </a:solidFill>
            <a:prstDash val="dash"/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B539C35-6FBB-E678-B86F-5E30F75CAD02}"/>
              </a:ext>
            </a:extLst>
          </p:cNvPr>
          <p:cNvSpPr txBox="1"/>
          <p:nvPr/>
        </p:nvSpPr>
        <p:spPr>
          <a:xfrm>
            <a:off x="1130518" y="3763243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3.6m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EF8A30-D09A-2A69-FCC3-F877BFF7A955}"/>
              </a:ext>
            </a:extLst>
          </p:cNvPr>
          <p:cNvSpPr txBox="1"/>
          <p:nvPr/>
        </p:nvSpPr>
        <p:spPr>
          <a:xfrm>
            <a:off x="5555095" y="6071135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7.8m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D63DF4D-BAB8-0869-B625-259AD8B0E5C5}"/>
              </a:ext>
            </a:extLst>
          </p:cNvPr>
          <p:cNvSpPr/>
          <p:nvPr/>
        </p:nvSpPr>
        <p:spPr>
          <a:xfrm>
            <a:off x="2272707" y="3470549"/>
            <a:ext cx="587583" cy="587583"/>
          </a:xfrm>
          <a:prstGeom prst="ellipse">
            <a:avLst/>
          </a:prstGeom>
          <a:solidFill>
            <a:srgbClr val="FFFFFF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B</a:t>
            </a:r>
            <a:endParaRPr lang="ko-KR" altLang="en-US" b="1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52DBF6B-A1C3-42E3-A379-5ABADEE5ABBA}"/>
              </a:ext>
            </a:extLst>
          </p:cNvPr>
          <p:cNvSpPr/>
          <p:nvPr/>
        </p:nvSpPr>
        <p:spPr>
          <a:xfrm>
            <a:off x="3615872" y="2419447"/>
            <a:ext cx="587583" cy="587583"/>
          </a:xfrm>
          <a:prstGeom prst="ellipse">
            <a:avLst/>
          </a:prstGeom>
          <a:solidFill>
            <a:srgbClr val="FFFFFF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R</a:t>
            </a:r>
            <a:endParaRPr lang="ko-KR" altLang="en-US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145C799-2195-B904-41BA-C82BFF7ED0FB}"/>
              </a:ext>
            </a:extLst>
          </p:cNvPr>
          <p:cNvSpPr/>
          <p:nvPr/>
        </p:nvSpPr>
        <p:spPr>
          <a:xfrm>
            <a:off x="4256198" y="4475211"/>
            <a:ext cx="587583" cy="587583"/>
          </a:xfrm>
          <a:prstGeom prst="ellipse">
            <a:avLst/>
          </a:prstGeom>
          <a:solidFill>
            <a:srgbClr val="FFFFFF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j-ea"/>
                <a:ea typeface="+mj-ea"/>
              </a:rPr>
              <a:t>B</a:t>
            </a:r>
            <a:endParaRPr lang="ko-KR" altLang="en-US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3F8181-1FBE-E0A1-5590-33F4F97D1C44}"/>
              </a:ext>
            </a:extLst>
          </p:cNvPr>
          <p:cNvSpPr/>
          <p:nvPr/>
        </p:nvSpPr>
        <p:spPr>
          <a:xfrm>
            <a:off x="1993393" y="5284978"/>
            <a:ext cx="507348" cy="50734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0A4148-A7E6-E9B7-356B-1D361AD52DCC}"/>
              </a:ext>
            </a:extLst>
          </p:cNvPr>
          <p:cNvSpPr/>
          <p:nvPr/>
        </p:nvSpPr>
        <p:spPr>
          <a:xfrm>
            <a:off x="2021679" y="5825943"/>
            <a:ext cx="450775" cy="66967"/>
          </a:xfrm>
          <a:prstGeom prst="rect">
            <a:avLst/>
          </a:prstGeom>
          <a:solidFill>
            <a:schemeClr val="accent2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C9AB40-FA0F-F04E-5F92-843F9DD9354C}"/>
              </a:ext>
            </a:extLst>
          </p:cNvPr>
          <p:cNvSpPr txBox="1"/>
          <p:nvPr/>
        </p:nvSpPr>
        <p:spPr>
          <a:xfrm>
            <a:off x="1455585" y="5858247"/>
            <a:ext cx="478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2"/>
                </a:solidFill>
              </a:rPr>
              <a:t>QR</a:t>
            </a:r>
            <a:endParaRPr lang="ko-KR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A88A13-CB94-0883-1B83-593DE6E1CFC2}"/>
              </a:ext>
            </a:extLst>
          </p:cNvPr>
          <p:cNvSpPr/>
          <p:nvPr/>
        </p:nvSpPr>
        <p:spPr>
          <a:xfrm>
            <a:off x="9301162" y="2004568"/>
            <a:ext cx="964800" cy="9648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ap="rnd">
            <a:solidFill>
              <a:srgbClr val="2A2A2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Landing</a:t>
            </a:r>
          </a:p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Point</a:t>
            </a:r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8FC53B9-B650-3D12-A509-B921BE1D5485}"/>
              </a:ext>
            </a:extLst>
          </p:cNvPr>
          <p:cNvCxnSpPr>
            <a:cxnSpLocks/>
          </p:cNvCxnSpPr>
          <p:nvPr/>
        </p:nvCxnSpPr>
        <p:spPr>
          <a:xfrm flipV="1">
            <a:off x="2247066" y="4101797"/>
            <a:ext cx="253675" cy="1436855"/>
          </a:xfrm>
          <a:prstGeom prst="straightConnector1">
            <a:avLst/>
          </a:prstGeom>
          <a:ln w="76200" cap="rnd">
            <a:solidFill>
              <a:srgbClr val="33CCCC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A85BC31-9E9B-4A4C-44BF-3FA5E8425076}"/>
              </a:ext>
            </a:extLst>
          </p:cNvPr>
          <p:cNvCxnSpPr>
            <a:cxnSpLocks/>
          </p:cNvCxnSpPr>
          <p:nvPr/>
        </p:nvCxnSpPr>
        <p:spPr>
          <a:xfrm flipV="1">
            <a:off x="2888166" y="2919100"/>
            <a:ext cx="760309" cy="572892"/>
          </a:xfrm>
          <a:prstGeom prst="straightConnector1">
            <a:avLst/>
          </a:prstGeom>
          <a:ln w="76200" cap="rnd">
            <a:solidFill>
              <a:srgbClr val="33CCCC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A78AFD3-5A5C-B682-DC98-E6012C20F049}"/>
              </a:ext>
            </a:extLst>
          </p:cNvPr>
          <p:cNvCxnSpPr>
            <a:cxnSpLocks/>
          </p:cNvCxnSpPr>
          <p:nvPr/>
        </p:nvCxnSpPr>
        <p:spPr>
          <a:xfrm>
            <a:off x="4028390" y="3097143"/>
            <a:ext cx="388307" cy="1367086"/>
          </a:xfrm>
          <a:prstGeom prst="straightConnector1">
            <a:avLst/>
          </a:prstGeom>
          <a:ln w="76200" cap="rnd">
            <a:solidFill>
              <a:srgbClr val="33CCCC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DC04354-C00F-CCF3-4DE3-C23C1E72A461}"/>
              </a:ext>
            </a:extLst>
          </p:cNvPr>
          <p:cNvSpPr txBox="1"/>
          <p:nvPr/>
        </p:nvSpPr>
        <p:spPr>
          <a:xfrm>
            <a:off x="10427" y="6596194"/>
            <a:ext cx="418773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ⓒ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Korea Aerospace University, </a:t>
            </a:r>
            <a:r>
              <a:rPr lang="en-US" altLang="ko-KR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Namu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wiki, </a:t>
            </a:r>
            <a:r>
              <a:rPr lang="en-US" altLang="ko-KR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Ryzerobotics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054" name="그룹 1053">
            <a:extLst>
              <a:ext uri="{FF2B5EF4-FFF2-40B4-BE49-F238E27FC236}">
                <a16:creationId xmlns:a16="http://schemas.microsoft.com/office/drawing/2014/main" id="{ECD13E1F-97EB-BC74-3D32-684568803AEE}"/>
              </a:ext>
            </a:extLst>
          </p:cNvPr>
          <p:cNvGrpSpPr/>
          <p:nvPr/>
        </p:nvGrpSpPr>
        <p:grpSpPr>
          <a:xfrm>
            <a:off x="5080072" y="2713238"/>
            <a:ext cx="1942212" cy="2133904"/>
            <a:chOff x="5080072" y="2713238"/>
            <a:chExt cx="1942212" cy="2133904"/>
          </a:xfrm>
        </p:grpSpPr>
        <p:cxnSp>
          <p:nvCxnSpPr>
            <p:cNvPr id="1025" name="연결선: 꺾임 1024">
              <a:extLst>
                <a:ext uri="{FF2B5EF4-FFF2-40B4-BE49-F238E27FC236}">
                  <a16:creationId xmlns:a16="http://schemas.microsoft.com/office/drawing/2014/main" id="{EDF92A26-EB66-822E-34AE-AC4540DE6AB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463554" y="3329756"/>
              <a:ext cx="2133904" cy="900868"/>
            </a:xfrm>
            <a:prstGeom prst="bentConnector3">
              <a:avLst>
                <a:gd name="adj1" fmla="val -136"/>
              </a:avLst>
            </a:prstGeom>
            <a:ln w="76200" cap="rnd">
              <a:solidFill>
                <a:srgbClr val="33CCC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연결선: 꺾임 1036">
              <a:extLst>
                <a:ext uri="{FF2B5EF4-FFF2-40B4-BE49-F238E27FC236}">
                  <a16:creationId xmlns:a16="http://schemas.microsoft.com/office/drawing/2014/main" id="{091B9B78-BCBE-722A-6914-CB88E4A1D56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693660" y="3015750"/>
              <a:ext cx="1625046" cy="1032202"/>
            </a:xfrm>
            <a:prstGeom prst="bentConnector3">
              <a:avLst>
                <a:gd name="adj1" fmla="val -80"/>
              </a:avLst>
            </a:prstGeom>
            <a:ln w="76200" cap="rnd">
              <a:solidFill>
                <a:srgbClr val="33CCC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직선 화살표 연결선 1045">
              <a:extLst>
                <a:ext uri="{FF2B5EF4-FFF2-40B4-BE49-F238E27FC236}">
                  <a16:creationId xmlns:a16="http://schemas.microsoft.com/office/drawing/2014/main" id="{84436D50-DCA2-FB8F-6AD4-1F4F4C8A01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441" y="3844457"/>
              <a:ext cx="8678" cy="661847"/>
            </a:xfrm>
            <a:prstGeom prst="straightConnector1">
              <a:avLst/>
            </a:prstGeom>
            <a:ln w="76200" cap="rnd">
              <a:solidFill>
                <a:srgbClr val="33CCCC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5" name="직사각형 1054">
            <a:extLst>
              <a:ext uri="{FF2B5EF4-FFF2-40B4-BE49-F238E27FC236}">
                <a16:creationId xmlns:a16="http://schemas.microsoft.com/office/drawing/2014/main" id="{F589ABEA-37C7-7527-180F-5E4EB5A77DDB}"/>
              </a:ext>
            </a:extLst>
          </p:cNvPr>
          <p:cNvSpPr/>
          <p:nvPr/>
        </p:nvSpPr>
        <p:spPr>
          <a:xfrm>
            <a:off x="9301162" y="4907575"/>
            <a:ext cx="964800" cy="9648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ap="rnd">
            <a:solidFill>
              <a:srgbClr val="2A2A2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Landing</a:t>
            </a:r>
          </a:p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Point</a:t>
            </a:r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56" name="직사각형 1055">
            <a:extLst>
              <a:ext uri="{FF2B5EF4-FFF2-40B4-BE49-F238E27FC236}">
                <a16:creationId xmlns:a16="http://schemas.microsoft.com/office/drawing/2014/main" id="{36D43FDA-B38B-A8FE-A669-308EED0152A1}"/>
              </a:ext>
            </a:extLst>
          </p:cNvPr>
          <p:cNvSpPr/>
          <p:nvPr/>
        </p:nvSpPr>
        <p:spPr>
          <a:xfrm>
            <a:off x="9301162" y="2972237"/>
            <a:ext cx="964800" cy="9648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ap="rnd">
            <a:solidFill>
              <a:srgbClr val="2A2A2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Landing</a:t>
            </a:r>
          </a:p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Point</a:t>
            </a:r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BA13729A-875C-4BAE-A983-4D8ED15AC474}"/>
              </a:ext>
            </a:extLst>
          </p:cNvPr>
          <p:cNvSpPr/>
          <p:nvPr/>
        </p:nvSpPr>
        <p:spPr>
          <a:xfrm>
            <a:off x="9301162" y="3939906"/>
            <a:ext cx="964800" cy="9648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ap="rnd">
            <a:solidFill>
              <a:srgbClr val="2A2A2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Landing</a:t>
            </a:r>
          </a:p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Point</a:t>
            </a:r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58" name="Picture 4" descr="INT ROKAF KT-1 2">
            <a:extLst>
              <a:ext uri="{FF2B5EF4-FFF2-40B4-BE49-F238E27FC236}">
                <a16:creationId xmlns:a16="http://schemas.microsoft.com/office/drawing/2014/main" id="{6DC419BE-9536-DCFE-94DE-46A017825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482" y="2028339"/>
            <a:ext cx="1371601" cy="91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6" descr="ah-64">
            <a:extLst>
              <a:ext uri="{FF2B5EF4-FFF2-40B4-BE49-F238E27FC236}">
                <a16:creationId xmlns:a16="http://schemas.microsoft.com/office/drawing/2014/main" id="{6E6CEAAA-E633-0D47-3DB5-898163ABC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482" y="2995754"/>
            <a:ext cx="137160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8" descr="f-wwow">
            <a:extLst>
              <a:ext uri="{FF2B5EF4-FFF2-40B4-BE49-F238E27FC236}">
                <a16:creationId xmlns:a16="http://schemas.microsoft.com/office/drawing/2014/main" id="{462E61B6-879E-4C64-D04F-55B7D2F1A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482" y="3965023"/>
            <a:ext cx="137160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10" descr="E5yDimOUYAYPANI">
            <a:extLst>
              <a:ext uri="{FF2B5EF4-FFF2-40B4-BE49-F238E27FC236}">
                <a16:creationId xmlns:a16="http://schemas.microsoft.com/office/drawing/2014/main" id="{231E786F-719F-E328-44F2-C819664A5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482" y="4910952"/>
            <a:ext cx="137160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2" name="직선 화살표 연결선 1061">
            <a:extLst>
              <a:ext uri="{FF2B5EF4-FFF2-40B4-BE49-F238E27FC236}">
                <a16:creationId xmlns:a16="http://schemas.microsoft.com/office/drawing/2014/main" id="{D15DBFE5-504B-4E94-15B6-5A6775AE19C7}"/>
              </a:ext>
            </a:extLst>
          </p:cNvPr>
          <p:cNvCxnSpPr>
            <a:cxnSpLocks/>
          </p:cNvCxnSpPr>
          <p:nvPr/>
        </p:nvCxnSpPr>
        <p:spPr>
          <a:xfrm>
            <a:off x="7788811" y="4684584"/>
            <a:ext cx="1450345" cy="535058"/>
          </a:xfrm>
          <a:prstGeom prst="straightConnector1">
            <a:avLst/>
          </a:prstGeom>
          <a:ln w="76200" cap="rnd">
            <a:solidFill>
              <a:srgbClr val="33CCCC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1619B31-F18D-F060-A4A2-BB0263AF2079}"/>
              </a:ext>
            </a:extLst>
          </p:cNvPr>
          <p:cNvGrpSpPr/>
          <p:nvPr/>
        </p:nvGrpSpPr>
        <p:grpSpPr>
          <a:xfrm>
            <a:off x="4880612" y="4318361"/>
            <a:ext cx="900868" cy="901281"/>
            <a:chOff x="10091489" y="420465"/>
            <a:chExt cx="2012777" cy="201369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B2605F2-E838-F4F8-2875-A928B6F05791}"/>
                </a:ext>
              </a:extLst>
            </p:cNvPr>
            <p:cNvSpPr/>
            <p:nvPr/>
          </p:nvSpPr>
          <p:spPr>
            <a:xfrm>
              <a:off x="10109777" y="420465"/>
              <a:ext cx="1994489" cy="1994489"/>
            </a:xfrm>
            <a:prstGeom prst="ellipse">
              <a:avLst/>
            </a:prstGeom>
            <a:solidFill>
              <a:srgbClr val="FFFFFF"/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F80B36F-7322-38F0-7021-557A7714AE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78" t="17261" r="17410" b="16166"/>
            <a:stretch/>
          </p:blipFill>
          <p:spPr bwMode="auto">
            <a:xfrm>
              <a:off x="10091489" y="437831"/>
              <a:ext cx="1994489" cy="199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66" name="Picture 12">
            <a:extLst>
              <a:ext uri="{FF2B5EF4-FFF2-40B4-BE49-F238E27FC236}">
                <a16:creationId xmlns:a16="http://schemas.microsoft.com/office/drawing/2014/main" id="{CC036B51-BD8A-86D1-A681-3183CE391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705789" y="4963655"/>
            <a:ext cx="1111915" cy="106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69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1400000">
                                      <p:cBhvr>
                                        <p:cTn id="6" dur="10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0.02461 -0.25255 " pathEditMode="relative" rAng="0" ptsTypes="AA">
                                      <p:cBhvr>
                                        <p:cTn id="10" dur="13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400000">
                                      <p:cBhvr>
                                        <p:cTn id="14" dur="4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61 -0.25255 L 0.13437 -0.40579 " pathEditMode="relative" rAng="0" ptsTypes="AA">
                                      <p:cBhvr>
                                        <p:cTn id="18" dur="13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82" y="-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6600000">
                                      <p:cBhvr>
                                        <p:cTn id="22" dur="13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437 -0.40579 L 0.18763 -0.10671 " pathEditMode="relative" rAng="0" ptsTypes="AA">
                                      <p:cBhvr>
                                        <p:cTn id="26" dur="13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1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4200000">
                                      <p:cBhvr>
                                        <p:cTn id="30" dur="5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763 -0.10672 L 0.18763 -0.10648 C 0.25599 -0.10463 0.22174 -0.1051 0.29075 -0.1051 L 0.30573 -0.10834 C 0.30534 -0.20718 0.30508 -0.30579 0.30468 -0.40394 L 0.38932 -0.40278 L 0.38932 -0.15463 L 0.38932 -0.15926 " pathEditMode="relative" rAng="0" ptsTypes="AAAAAAAA">
                                      <p:cBhvr>
                                        <p:cTn id="34" dur="23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8" y="-1479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6875 0.00209 0.03424 0.00139 0.10364 0.00139 L 0.11849 -0.00162 C 0.11823 -0.10092 0.11784 -0.2 0.11758 -0.29907 L 0.20221 -0.29768 L 0.20221 -0.04814 L 0.20221 -0.05277 " pathEditMode="relative" ptsTypes="AAAAAAAA">
                                      <p:cBhvr>
                                        <p:cTn id="36" dur="2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932 -0.15926 L 0.6194 -0.00926 " pathEditMode="relative" rAng="0" ptsTypes="AA">
                                      <p:cBhvr>
                                        <p:cTn id="40" dur="13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84" y="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707169CC-666A-74D3-DB98-E19CA00E9A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t="18962" r="21933" b="41651"/>
          <a:stretch/>
        </p:blipFill>
        <p:spPr>
          <a:xfrm>
            <a:off x="9533874" y="6072228"/>
            <a:ext cx="2647699" cy="772952"/>
          </a:xfrm>
          <a:prstGeom prst="rect">
            <a:avLst/>
          </a:prstGeom>
        </p:spPr>
      </p:pic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FAF9D0D-58E3-6667-6C38-56E665A6D207}"/>
              </a:ext>
            </a:extLst>
          </p:cNvPr>
          <p:cNvCxnSpPr>
            <a:cxnSpLocks/>
          </p:cNvCxnSpPr>
          <p:nvPr/>
        </p:nvCxnSpPr>
        <p:spPr>
          <a:xfrm>
            <a:off x="5764667" y="1422400"/>
            <a:ext cx="0" cy="4795372"/>
          </a:xfrm>
          <a:prstGeom prst="line">
            <a:avLst/>
          </a:prstGeom>
          <a:ln w="88900">
            <a:solidFill>
              <a:schemeClr val="accent1">
                <a:lumMod val="40000"/>
                <a:lumOff val="60000"/>
                <a:alpha val="6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BB66C1A-1982-1EAE-0BE7-25487FB9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94" y="285761"/>
            <a:ext cx="11691587" cy="712714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3CCCC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  <a:latin typeface="+mj-ea"/>
                <a:ea typeface="+mj-ea"/>
              </a:rPr>
              <a:t>2.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  <a:latin typeface="+mj-ea"/>
                <a:ea typeface="+mj-ea"/>
              </a:rPr>
              <a:t>Control System Structure</a:t>
            </a:r>
            <a:endParaRPr lang="ko-KR" altLang="en-US" dirty="0">
              <a:solidFill>
                <a:schemeClr val="bg1"/>
              </a:solidFill>
              <a:effectLst>
                <a:outerShdw blurRad="50800" dist="38100" dir="2700000" algn="tl" rotWithShape="0">
                  <a:schemeClr val="bg2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CC6FBB-C3CE-F9B7-04CE-D0B98D68C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7135A32-65D8-BFCB-6223-B4CFE6621CF7}"/>
              </a:ext>
            </a:extLst>
          </p:cNvPr>
          <p:cNvSpPr/>
          <p:nvPr/>
        </p:nvSpPr>
        <p:spPr>
          <a:xfrm>
            <a:off x="5926112" y="2622000"/>
            <a:ext cx="1281957" cy="9421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 Feedback Control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0366CCA-0249-3647-2849-D4265A1498B7}"/>
              </a:ext>
            </a:extLst>
          </p:cNvPr>
          <p:cNvCxnSpPr>
            <a:cxnSpLocks/>
          </p:cNvCxnSpPr>
          <p:nvPr/>
        </p:nvCxnSpPr>
        <p:spPr>
          <a:xfrm>
            <a:off x="3864771" y="1422400"/>
            <a:ext cx="0" cy="4795372"/>
          </a:xfrm>
          <a:prstGeom prst="line">
            <a:avLst/>
          </a:prstGeom>
          <a:ln w="88900">
            <a:solidFill>
              <a:schemeClr val="accent1">
                <a:lumMod val="40000"/>
                <a:lumOff val="60000"/>
                <a:alpha val="6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5168B3-0D09-B84F-280E-867D4201F675}"/>
              </a:ext>
            </a:extLst>
          </p:cNvPr>
          <p:cNvSpPr txBox="1"/>
          <p:nvPr/>
        </p:nvSpPr>
        <p:spPr>
          <a:xfrm>
            <a:off x="1180697" y="1341632"/>
            <a:ext cx="1553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Perception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692675-822A-9BA2-5A4A-111BC70AFD3F}"/>
              </a:ext>
            </a:extLst>
          </p:cNvPr>
          <p:cNvSpPr txBox="1"/>
          <p:nvPr/>
        </p:nvSpPr>
        <p:spPr>
          <a:xfrm>
            <a:off x="4163696" y="1341632"/>
            <a:ext cx="1369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Guidance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DB5A7E-1601-DEC3-77EB-4CAD96C7C63F}"/>
              </a:ext>
            </a:extLst>
          </p:cNvPr>
          <p:cNvSpPr txBox="1"/>
          <p:nvPr/>
        </p:nvSpPr>
        <p:spPr>
          <a:xfrm>
            <a:off x="7324820" y="1298308"/>
            <a:ext cx="2823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Navigation &amp; Control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F733B07-DA6C-B236-407E-8E2077B302D8}"/>
              </a:ext>
            </a:extLst>
          </p:cNvPr>
          <p:cNvSpPr/>
          <p:nvPr/>
        </p:nvSpPr>
        <p:spPr>
          <a:xfrm>
            <a:off x="457241" y="2452182"/>
            <a:ext cx="970651" cy="6834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Front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Cam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4EB04D5-56CA-EC42-6FA8-7E9811746C5C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1427892" y="2793928"/>
            <a:ext cx="756481" cy="1"/>
          </a:xfrm>
          <a:prstGeom prst="straightConnector1">
            <a:avLst/>
          </a:prstGeom>
          <a:ln w="38100">
            <a:solidFill>
              <a:srgbClr val="ECD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AAC7BAA-F8BC-8E78-7D79-46601230C048}"/>
              </a:ext>
            </a:extLst>
          </p:cNvPr>
          <p:cNvSpPr/>
          <p:nvPr/>
        </p:nvSpPr>
        <p:spPr>
          <a:xfrm>
            <a:off x="2234648" y="3840511"/>
            <a:ext cx="1468465" cy="13025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Marker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</a:t>
            </a:r>
          </a:p>
          <a:p>
            <a:pPr algn="ctr"/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Center, Radius 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Etc.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114E3E1-7FEE-ECD7-CD85-350B78B71934}"/>
              </a:ext>
            </a:extLst>
          </p:cNvPr>
          <p:cNvSpPr/>
          <p:nvPr/>
        </p:nvSpPr>
        <p:spPr>
          <a:xfrm>
            <a:off x="4032631" y="2646378"/>
            <a:ext cx="734836" cy="53760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Noise Filter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0F6381F-2DCA-C56D-1DF9-78A7C1CA8EFE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rot="5400000">
            <a:off x="1761512" y="2717443"/>
            <a:ext cx="362397" cy="1524025"/>
          </a:xfrm>
          <a:prstGeom prst="bentConnector3">
            <a:avLst>
              <a:gd name="adj1" fmla="val 33179"/>
            </a:avLst>
          </a:prstGeom>
          <a:ln w="38100">
            <a:solidFill>
              <a:srgbClr val="ECD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76F9E2E-E71D-AACD-0DE3-2F1D35DCF39A}"/>
              </a:ext>
            </a:extLst>
          </p:cNvPr>
          <p:cNvCxnSpPr>
            <a:cxnSpLocks/>
            <a:stCxn id="20" idx="3"/>
            <a:endCxn id="15" idx="1"/>
          </p:cNvCxnSpPr>
          <p:nvPr/>
        </p:nvCxnSpPr>
        <p:spPr>
          <a:xfrm flipV="1">
            <a:off x="1951478" y="4491772"/>
            <a:ext cx="283170" cy="4506"/>
          </a:xfrm>
          <a:prstGeom prst="straightConnector1">
            <a:avLst/>
          </a:prstGeom>
          <a:ln w="38100">
            <a:solidFill>
              <a:srgbClr val="ECD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8459394-9BE2-6DAF-3035-820C11F8DC45}"/>
              </a:ext>
            </a:extLst>
          </p:cNvPr>
          <p:cNvSpPr/>
          <p:nvPr/>
        </p:nvSpPr>
        <p:spPr>
          <a:xfrm>
            <a:off x="2184373" y="2289600"/>
            <a:ext cx="1040697" cy="100865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D6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Mission State</a:t>
            </a:r>
            <a:endParaRPr lang="ko-KR" altLang="en-US" sz="1600" b="1" dirty="0">
              <a:solidFill>
                <a:srgbClr val="D6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DE3CAA6-E7E3-2B93-E94C-CD4879E188B6}"/>
              </a:ext>
            </a:extLst>
          </p:cNvPr>
          <p:cNvSpPr/>
          <p:nvPr/>
        </p:nvSpPr>
        <p:spPr>
          <a:xfrm>
            <a:off x="409915" y="3660654"/>
            <a:ext cx="1541563" cy="16712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Marker Recognition</a:t>
            </a:r>
          </a:p>
          <a:p>
            <a:pPr algn="ctr"/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OpenCV</a:t>
            </a:r>
          </a:p>
          <a:p>
            <a:pPr marL="285750" indent="-285750" algn="ctr">
              <a:buFontTx/>
              <a:buChar char="-"/>
            </a:pPr>
            <a:endParaRPr lang="en-US" altLang="ko-KR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 algorithm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9048BF0-75C7-29D2-FD5D-43CE4A273620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703113" y="2915179"/>
            <a:ext cx="329518" cy="1576593"/>
          </a:xfrm>
          <a:prstGeom prst="bentConnector3">
            <a:avLst>
              <a:gd name="adj1" fmla="val 50000"/>
            </a:avLst>
          </a:prstGeom>
          <a:ln w="38100">
            <a:solidFill>
              <a:srgbClr val="ECD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3E98482-6A14-8F75-C630-A054288606AB}"/>
              </a:ext>
            </a:extLst>
          </p:cNvPr>
          <p:cNvSpPr/>
          <p:nvPr/>
        </p:nvSpPr>
        <p:spPr>
          <a:xfrm>
            <a:off x="4562525" y="3460397"/>
            <a:ext cx="1040697" cy="8865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D6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Mission Process</a:t>
            </a:r>
            <a:endParaRPr lang="ko-KR" altLang="en-US" sz="1600" b="1" dirty="0">
              <a:solidFill>
                <a:srgbClr val="D6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C75A25D-69B0-949E-6C5D-A20E4701D236}"/>
              </a:ext>
            </a:extLst>
          </p:cNvPr>
          <p:cNvCxnSpPr>
            <a:cxnSpLocks/>
            <a:stCxn id="16" idx="2"/>
            <a:endCxn id="22" idx="1"/>
          </p:cNvCxnSpPr>
          <p:nvPr/>
        </p:nvCxnSpPr>
        <p:spPr>
          <a:xfrm rot="16200000" flipH="1">
            <a:off x="4121431" y="3462597"/>
            <a:ext cx="719713" cy="162476"/>
          </a:xfrm>
          <a:prstGeom prst="bentConnector2">
            <a:avLst/>
          </a:prstGeom>
          <a:ln w="38100">
            <a:solidFill>
              <a:srgbClr val="ECD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3E8BE20-230F-AC59-2B02-2AB45C23B076}"/>
              </a:ext>
            </a:extLst>
          </p:cNvPr>
          <p:cNvSpPr/>
          <p:nvPr/>
        </p:nvSpPr>
        <p:spPr>
          <a:xfrm>
            <a:off x="5926113" y="4274993"/>
            <a:ext cx="1281956" cy="9421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Thread Control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987A124-9D23-4862-4DCB-9BD8ED64064D}"/>
              </a:ext>
            </a:extLst>
          </p:cNvPr>
          <p:cNvSpPr/>
          <p:nvPr/>
        </p:nvSpPr>
        <p:spPr>
          <a:xfrm>
            <a:off x="10714178" y="3452214"/>
            <a:ext cx="1193581" cy="6947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Tello Dynamics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36DF11E-52F1-1D18-45E9-4F51237F4CE5}"/>
              </a:ext>
            </a:extLst>
          </p:cNvPr>
          <p:cNvSpPr/>
          <p:nvPr/>
        </p:nvSpPr>
        <p:spPr>
          <a:xfrm>
            <a:off x="7316434" y="2358354"/>
            <a:ext cx="1939975" cy="14694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PD Control Algorithm</a:t>
            </a:r>
          </a:p>
          <a:p>
            <a:pPr algn="ctr"/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Calculate distance error from Marker information.</a:t>
            </a:r>
          </a:p>
          <a:p>
            <a:pPr algn="just"/>
            <a:endParaRPr lang="en-US" altLang="ko-KR" sz="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Feedback control via RC control input. </a:t>
            </a:r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4BBEE02-92FB-54BE-2460-F66BB929AA6D}"/>
              </a:ext>
            </a:extLst>
          </p:cNvPr>
          <p:cNvSpPr/>
          <p:nvPr/>
        </p:nvSpPr>
        <p:spPr>
          <a:xfrm>
            <a:off x="7316434" y="4179104"/>
            <a:ext cx="1939975" cy="11339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Thread Function</a:t>
            </a:r>
          </a:p>
          <a:p>
            <a:pPr algn="ctr"/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Operate pre-coded drone dynamic function in threads.</a:t>
            </a:r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4C3F0BA-81AB-B086-643C-DF05B650EAD3}"/>
              </a:ext>
            </a:extLst>
          </p:cNvPr>
          <p:cNvCxnSpPr>
            <a:cxnSpLocks/>
            <a:stCxn id="26" idx="1"/>
            <a:endCxn id="8" idx="3"/>
          </p:cNvCxnSpPr>
          <p:nvPr/>
        </p:nvCxnSpPr>
        <p:spPr>
          <a:xfrm flipH="1">
            <a:off x="7208069" y="3093093"/>
            <a:ext cx="108365" cy="0"/>
          </a:xfrm>
          <a:prstGeom prst="line">
            <a:avLst/>
          </a:prstGeom>
          <a:ln w="38100">
            <a:solidFill>
              <a:srgbClr val="ECD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C39D91B-8B70-58FA-0065-F534B09DC0BD}"/>
              </a:ext>
            </a:extLst>
          </p:cNvPr>
          <p:cNvCxnSpPr>
            <a:cxnSpLocks/>
            <a:stCxn id="27" idx="1"/>
            <a:endCxn id="24" idx="3"/>
          </p:cNvCxnSpPr>
          <p:nvPr/>
        </p:nvCxnSpPr>
        <p:spPr>
          <a:xfrm flipH="1">
            <a:off x="7208069" y="4746086"/>
            <a:ext cx="108365" cy="0"/>
          </a:xfrm>
          <a:prstGeom prst="line">
            <a:avLst/>
          </a:prstGeom>
          <a:ln w="38100">
            <a:solidFill>
              <a:srgbClr val="ECD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35358DF2-7EEF-32E0-7CE0-A1C170850866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 flipV="1">
            <a:off x="5603222" y="3093093"/>
            <a:ext cx="322890" cy="810599"/>
          </a:xfrm>
          <a:prstGeom prst="bentConnector3">
            <a:avLst>
              <a:gd name="adj1" fmla="val 50000"/>
            </a:avLst>
          </a:prstGeom>
          <a:ln w="38100">
            <a:solidFill>
              <a:srgbClr val="ECD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CFA1BFEC-C19F-89DE-3F16-C112696862BA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5603222" y="3903692"/>
            <a:ext cx="322891" cy="842394"/>
          </a:xfrm>
          <a:prstGeom prst="bentConnector3">
            <a:avLst>
              <a:gd name="adj1" fmla="val 50000"/>
            </a:avLst>
          </a:prstGeom>
          <a:ln w="38100">
            <a:solidFill>
              <a:srgbClr val="ECD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A132504-0A14-325A-1980-7331E0C0D848}"/>
              </a:ext>
            </a:extLst>
          </p:cNvPr>
          <p:cNvCxnSpPr>
            <a:cxnSpLocks/>
            <a:stCxn id="26" idx="3"/>
            <a:endCxn id="41" idx="1"/>
          </p:cNvCxnSpPr>
          <p:nvPr/>
        </p:nvCxnSpPr>
        <p:spPr>
          <a:xfrm>
            <a:off x="9256409" y="3093093"/>
            <a:ext cx="301255" cy="718242"/>
          </a:xfrm>
          <a:prstGeom prst="bentConnector3">
            <a:avLst>
              <a:gd name="adj1" fmla="val 37353"/>
            </a:avLst>
          </a:prstGeom>
          <a:ln w="38100">
            <a:solidFill>
              <a:srgbClr val="ECD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41451FB-85AE-8A94-2A60-2F36B11688AB}"/>
              </a:ext>
            </a:extLst>
          </p:cNvPr>
          <p:cNvCxnSpPr>
            <a:cxnSpLocks/>
            <a:stCxn id="27" idx="3"/>
            <a:endCxn id="41" idx="1"/>
          </p:cNvCxnSpPr>
          <p:nvPr/>
        </p:nvCxnSpPr>
        <p:spPr>
          <a:xfrm flipV="1">
            <a:off x="9256409" y="3811335"/>
            <a:ext cx="301255" cy="934751"/>
          </a:xfrm>
          <a:prstGeom prst="bentConnector3">
            <a:avLst>
              <a:gd name="adj1" fmla="val 37353"/>
            </a:avLst>
          </a:prstGeom>
          <a:ln w="38100">
            <a:solidFill>
              <a:srgbClr val="ECD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86863D6-1700-E0FB-CEC6-C93580EE9120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 flipH="1" flipV="1">
            <a:off x="457241" y="2793928"/>
            <a:ext cx="11450518" cy="1005659"/>
          </a:xfrm>
          <a:prstGeom prst="bentConnector5">
            <a:avLst>
              <a:gd name="adj1" fmla="val -1109"/>
              <a:gd name="adj2" fmla="val -220384"/>
              <a:gd name="adj3" fmla="val 101996"/>
            </a:avLst>
          </a:prstGeom>
          <a:ln w="38100">
            <a:solidFill>
              <a:srgbClr val="ECD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EE823F-09BD-3DD2-DF2C-D40ACE1171D4}"/>
              </a:ext>
            </a:extLst>
          </p:cNvPr>
          <p:cNvSpPr txBox="1"/>
          <p:nvPr/>
        </p:nvSpPr>
        <p:spPr>
          <a:xfrm>
            <a:off x="241794" y="6048495"/>
            <a:ext cx="2829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ECD846"/>
                </a:solidFill>
              </a:rPr>
              <a:t>Main Feedback Loop (FPS)</a:t>
            </a:r>
            <a:endParaRPr lang="ko-KR" altLang="en-US" sz="1600" b="1" dirty="0">
              <a:solidFill>
                <a:srgbClr val="ECD846"/>
              </a:solidFill>
            </a:endParaRPr>
          </a:p>
        </p:txBody>
      </p: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DCCA6AA7-127C-08DF-052A-CAC5280518C4}"/>
              </a:ext>
            </a:extLst>
          </p:cNvPr>
          <p:cNvCxnSpPr>
            <a:cxnSpLocks/>
            <a:stCxn id="8" idx="2"/>
            <a:endCxn id="22" idx="2"/>
          </p:cNvCxnSpPr>
          <p:nvPr/>
        </p:nvCxnSpPr>
        <p:spPr>
          <a:xfrm rot="5400000">
            <a:off x="5433583" y="3213477"/>
            <a:ext cx="782801" cy="1484217"/>
          </a:xfrm>
          <a:prstGeom prst="curvedConnector3">
            <a:avLst>
              <a:gd name="adj1" fmla="val 129203"/>
            </a:avLst>
          </a:prstGeom>
          <a:ln w="3810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BF725C46-EB5B-39F7-F401-BF727E176565}"/>
              </a:ext>
            </a:extLst>
          </p:cNvPr>
          <p:cNvCxnSpPr>
            <a:cxnSpLocks/>
            <a:stCxn id="24" idx="2"/>
            <a:endCxn id="22" idx="2"/>
          </p:cNvCxnSpPr>
          <p:nvPr/>
        </p:nvCxnSpPr>
        <p:spPr>
          <a:xfrm rot="5400000" flipH="1">
            <a:off x="5389887" y="4039974"/>
            <a:ext cx="870192" cy="1484217"/>
          </a:xfrm>
          <a:prstGeom prst="curvedConnector3">
            <a:avLst>
              <a:gd name="adj1" fmla="val -26270"/>
            </a:avLst>
          </a:prstGeom>
          <a:ln w="3810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4254CA6-2C3B-EA54-9783-C003BC21A643}"/>
              </a:ext>
            </a:extLst>
          </p:cNvPr>
          <p:cNvSpPr txBox="1"/>
          <p:nvPr/>
        </p:nvSpPr>
        <p:spPr>
          <a:xfrm>
            <a:off x="4009941" y="5368085"/>
            <a:ext cx="1812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5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Mission Process </a:t>
            </a:r>
          </a:p>
          <a:p>
            <a:pPr algn="ctr"/>
            <a:r>
              <a:rPr lang="en-US" altLang="ko-KR" sz="1600" b="1" dirty="0">
                <a:solidFill>
                  <a:srgbClr val="FF5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Update</a:t>
            </a:r>
            <a:endParaRPr lang="ko-KR" altLang="en-US" sz="1600" b="1" dirty="0">
              <a:solidFill>
                <a:srgbClr val="FF5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9626F7A9-671B-2321-8DE9-C19581FB89DE}"/>
              </a:ext>
            </a:extLst>
          </p:cNvPr>
          <p:cNvCxnSpPr>
            <a:cxnSpLocks/>
            <a:stCxn id="22" idx="0"/>
            <a:endCxn id="19" idx="0"/>
          </p:cNvCxnSpPr>
          <p:nvPr/>
        </p:nvCxnSpPr>
        <p:spPr>
          <a:xfrm rot="16200000" flipV="1">
            <a:off x="3308400" y="1685923"/>
            <a:ext cx="1170797" cy="2378152"/>
          </a:xfrm>
          <a:prstGeom prst="curvedConnector3">
            <a:avLst>
              <a:gd name="adj1" fmla="val 130806"/>
            </a:avLst>
          </a:prstGeom>
          <a:ln w="3810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8F0AD79-2EE7-36BF-F496-6D47667379B6}"/>
              </a:ext>
            </a:extLst>
          </p:cNvPr>
          <p:cNvSpPr txBox="1"/>
          <p:nvPr/>
        </p:nvSpPr>
        <p:spPr>
          <a:xfrm>
            <a:off x="4270430" y="1745893"/>
            <a:ext cx="1569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5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Mission State </a:t>
            </a:r>
          </a:p>
          <a:p>
            <a:pPr algn="ctr"/>
            <a:r>
              <a:rPr lang="en-US" altLang="ko-KR" sz="1600" b="1" dirty="0">
                <a:solidFill>
                  <a:srgbClr val="FF5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Update</a:t>
            </a:r>
            <a:endParaRPr lang="ko-KR" altLang="en-US" sz="1600" b="1" dirty="0">
              <a:solidFill>
                <a:srgbClr val="FF5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06C7B25-A76B-FF91-9931-FACD57C07657}"/>
              </a:ext>
            </a:extLst>
          </p:cNvPr>
          <p:cNvSpPr/>
          <p:nvPr/>
        </p:nvSpPr>
        <p:spPr>
          <a:xfrm>
            <a:off x="9557664" y="2907980"/>
            <a:ext cx="950559" cy="1806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Roll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Pitch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Yaw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Throttle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68BDF2A-F31E-4965-FDA4-18D085C7C299}"/>
              </a:ext>
            </a:extLst>
          </p:cNvPr>
          <p:cNvCxnSpPr>
            <a:cxnSpLocks/>
            <a:stCxn id="41" idx="3"/>
            <a:endCxn id="25" idx="1"/>
          </p:cNvCxnSpPr>
          <p:nvPr/>
        </p:nvCxnSpPr>
        <p:spPr>
          <a:xfrm flipV="1">
            <a:off x="10508223" y="3799587"/>
            <a:ext cx="205955" cy="11748"/>
          </a:xfrm>
          <a:prstGeom prst="straightConnector1">
            <a:avLst/>
          </a:prstGeom>
          <a:ln w="38100">
            <a:solidFill>
              <a:srgbClr val="ECD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145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2481E5D-6908-A944-DF09-E1B99483E0C8}"/>
              </a:ext>
            </a:extLst>
          </p:cNvPr>
          <p:cNvSpPr/>
          <p:nvPr/>
        </p:nvSpPr>
        <p:spPr>
          <a:xfrm>
            <a:off x="580635" y="1323339"/>
            <a:ext cx="2280166" cy="712715"/>
          </a:xfrm>
          <a:prstGeom prst="roundRect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CCCC"/>
                </a:solidFill>
                <a:latin typeface="+mj-ea"/>
                <a:ea typeface="+mj-ea"/>
              </a:rPr>
              <a:t>Mission State</a:t>
            </a:r>
            <a:endParaRPr lang="ko-KR" altLang="en-US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CCCC"/>
              </a:solidFill>
              <a:latin typeface="+mj-ea"/>
              <a:ea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FAB4380-74AE-8C15-A36C-DC38759EA5D8}"/>
              </a:ext>
            </a:extLst>
          </p:cNvPr>
          <p:cNvSpPr/>
          <p:nvPr/>
        </p:nvSpPr>
        <p:spPr>
          <a:xfrm>
            <a:off x="2933843" y="1323339"/>
            <a:ext cx="2686566" cy="712715"/>
          </a:xfrm>
          <a:prstGeom prst="roundRect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CCCC"/>
                </a:solidFill>
                <a:latin typeface="+mj-ea"/>
                <a:ea typeface="+mj-ea"/>
              </a:rPr>
              <a:t>Object</a:t>
            </a:r>
            <a:endParaRPr lang="ko-KR" altLang="en-US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CCCC"/>
              </a:solidFill>
              <a:latin typeface="+mj-ea"/>
              <a:ea typeface="+mj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AC2CC86-A2B0-E66E-9B86-40A986786CB3}"/>
              </a:ext>
            </a:extLst>
          </p:cNvPr>
          <p:cNvSpPr/>
          <p:nvPr/>
        </p:nvSpPr>
        <p:spPr>
          <a:xfrm>
            <a:off x="5693451" y="1323339"/>
            <a:ext cx="4145912" cy="712715"/>
          </a:xfrm>
          <a:prstGeom prst="roundRect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CCCC"/>
                </a:solidFill>
                <a:latin typeface="+mj-ea"/>
                <a:ea typeface="+mj-ea"/>
              </a:rPr>
              <a:t>Detect Method</a:t>
            </a:r>
            <a:endParaRPr lang="ko-KR" altLang="en-US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CCCC"/>
              </a:solidFill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34CF94-A528-F927-08E7-1C38EA85D435}"/>
              </a:ext>
            </a:extLst>
          </p:cNvPr>
          <p:cNvSpPr/>
          <p:nvPr/>
        </p:nvSpPr>
        <p:spPr>
          <a:xfrm>
            <a:off x="9912405" y="1323339"/>
            <a:ext cx="1648815" cy="712715"/>
          </a:xfrm>
          <a:prstGeom prst="roundRect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CCCC"/>
                </a:solidFill>
                <a:latin typeface="+mj-ea"/>
                <a:ea typeface="+mj-ea"/>
              </a:rPr>
              <a:t>Desire Info.</a:t>
            </a:r>
            <a:endParaRPr lang="ko-KR" altLang="en-US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CCCC"/>
              </a:solidFill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ECB1BA2-99CD-88CD-CD79-B00A7A43D320}"/>
              </a:ext>
            </a:extLst>
          </p:cNvPr>
          <p:cNvSpPr/>
          <p:nvPr/>
        </p:nvSpPr>
        <p:spPr>
          <a:xfrm>
            <a:off x="580635" y="2108331"/>
            <a:ext cx="2280166" cy="2048078"/>
          </a:xfrm>
          <a:prstGeom prst="roundRect">
            <a:avLst>
              <a:gd name="adj" fmla="val 6745"/>
            </a:avLst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0, 1 ,2</a:t>
            </a:r>
            <a:endParaRPr lang="ko-KR" altLang="en-US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3EB87D4-223F-9C5A-788F-C24237C30249}"/>
              </a:ext>
            </a:extLst>
          </p:cNvPr>
          <p:cNvSpPr/>
          <p:nvPr/>
        </p:nvSpPr>
        <p:spPr>
          <a:xfrm>
            <a:off x="2933843" y="2108331"/>
            <a:ext cx="2686566" cy="2048078"/>
          </a:xfrm>
          <a:prstGeom prst="roundRect">
            <a:avLst>
              <a:gd name="adj" fmla="val 5393"/>
            </a:avLst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Colored Circle Flag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293855A-74AB-7ECF-17F9-4F002B2A600E}"/>
              </a:ext>
            </a:extLst>
          </p:cNvPr>
          <p:cNvSpPr/>
          <p:nvPr/>
        </p:nvSpPr>
        <p:spPr>
          <a:xfrm>
            <a:off x="5693451" y="2108331"/>
            <a:ext cx="4145912" cy="2048078"/>
          </a:xfrm>
          <a:prstGeom prst="roundRect">
            <a:avLst>
              <a:gd name="adj" fmla="val 4942"/>
            </a:avLst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OpenCV Contour Detection</a:t>
            </a:r>
          </a:p>
          <a:p>
            <a:pPr algn="ctr" latinLnBrk="1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+</a:t>
            </a:r>
          </a:p>
          <a:p>
            <a:pPr algn="ctr" latinLnBrk="1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Average Color inside the Contour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D9AD261-955D-1586-B72D-A8D640F56653}"/>
              </a:ext>
            </a:extLst>
          </p:cNvPr>
          <p:cNvSpPr/>
          <p:nvPr/>
        </p:nvSpPr>
        <p:spPr>
          <a:xfrm>
            <a:off x="9912405" y="2108331"/>
            <a:ext cx="1648815" cy="3840664"/>
          </a:xfrm>
          <a:prstGeom prst="roundRect">
            <a:avLst>
              <a:gd name="adj" fmla="val 7144"/>
            </a:avLst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Center Coordinate</a:t>
            </a:r>
          </a:p>
          <a:p>
            <a:pPr algn="ctr" latinLnBrk="1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+</a:t>
            </a:r>
          </a:p>
          <a:p>
            <a:pPr algn="ctr" latinLnBrk="1"/>
            <a:r>
              <a:rPr lang="en-US" altLang="ko-KR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Size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of the  Object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03882F3-1D20-2D2E-28C5-F9268AE37B52}"/>
              </a:ext>
            </a:extLst>
          </p:cNvPr>
          <p:cNvSpPr/>
          <p:nvPr/>
        </p:nvSpPr>
        <p:spPr>
          <a:xfrm>
            <a:off x="580635" y="4228686"/>
            <a:ext cx="2280166" cy="824016"/>
          </a:xfrm>
          <a:prstGeom prst="roundRect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063BFE6-06DF-EA7C-5FBB-0557B68250C4}"/>
              </a:ext>
            </a:extLst>
          </p:cNvPr>
          <p:cNvSpPr/>
          <p:nvPr/>
        </p:nvSpPr>
        <p:spPr>
          <a:xfrm>
            <a:off x="2933843" y="4228686"/>
            <a:ext cx="2686566" cy="824016"/>
          </a:xfrm>
          <a:prstGeom prst="roundRect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KAU Marker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C07168E-D309-3A4A-BF00-A6748DA05E7E}"/>
              </a:ext>
            </a:extLst>
          </p:cNvPr>
          <p:cNvSpPr/>
          <p:nvPr/>
        </p:nvSpPr>
        <p:spPr>
          <a:xfrm>
            <a:off x="5693451" y="4228686"/>
            <a:ext cx="4145912" cy="824016"/>
          </a:xfrm>
          <a:prstGeom prst="roundRect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Pretrained YOLOv5m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0BF841A-36BD-C105-09DC-1DA2ADAF1FCE}"/>
              </a:ext>
            </a:extLst>
          </p:cNvPr>
          <p:cNvSpPr/>
          <p:nvPr/>
        </p:nvSpPr>
        <p:spPr>
          <a:xfrm>
            <a:off x="580635" y="5124979"/>
            <a:ext cx="2280166" cy="824016"/>
          </a:xfrm>
          <a:prstGeom prst="roundRect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E2E2819-49FE-0448-3436-50F28C3407E0}"/>
              </a:ext>
            </a:extLst>
          </p:cNvPr>
          <p:cNvSpPr/>
          <p:nvPr/>
        </p:nvSpPr>
        <p:spPr>
          <a:xfrm>
            <a:off x="2933843" y="5124979"/>
            <a:ext cx="2686566" cy="824016"/>
          </a:xfrm>
          <a:prstGeom prst="roundRect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F-22 Photo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574CA98-689B-B30E-6AA0-4E373E847860}"/>
              </a:ext>
            </a:extLst>
          </p:cNvPr>
          <p:cNvSpPr/>
          <p:nvPr/>
        </p:nvSpPr>
        <p:spPr>
          <a:xfrm>
            <a:off x="5693451" y="5124979"/>
            <a:ext cx="4145912" cy="824016"/>
          </a:xfrm>
          <a:prstGeom prst="roundRect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Pretrained YOLOv5m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07169CC-666A-74D3-DB98-E19CA00E9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t="18962" r="21933" b="41651"/>
          <a:stretch/>
        </p:blipFill>
        <p:spPr>
          <a:xfrm>
            <a:off x="9533874" y="6072228"/>
            <a:ext cx="2647699" cy="7729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BB66C1A-1982-1EAE-0BE7-25487FB9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94" y="285761"/>
            <a:ext cx="11691587" cy="712714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3CCCC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  <a:latin typeface="+mj-ea"/>
                <a:ea typeface="+mj-ea"/>
              </a:rPr>
              <a:t>3.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  <a:latin typeface="+mj-ea"/>
                <a:ea typeface="+mj-ea"/>
              </a:rPr>
              <a:t> Perception</a:t>
            </a:r>
            <a:endParaRPr lang="ko-KR" altLang="en-US" dirty="0">
              <a:solidFill>
                <a:schemeClr val="bg1"/>
              </a:solidFill>
              <a:effectLst>
                <a:outerShdw blurRad="50800" dist="38100" dir="2700000" algn="tl" rotWithShape="0">
                  <a:schemeClr val="bg2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CC6FBB-C3CE-F9B7-04CE-D0B98D68C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21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707169CC-666A-74D3-DB98-E19CA00E9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t="18962" r="21933" b="41651"/>
          <a:stretch/>
        </p:blipFill>
        <p:spPr>
          <a:xfrm>
            <a:off x="9533874" y="6072228"/>
            <a:ext cx="2647699" cy="7729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BB66C1A-1982-1EAE-0BE7-25487FB9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94" y="285761"/>
            <a:ext cx="11691587" cy="712714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3CCCC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  <a:latin typeface="+mj-ea"/>
                <a:ea typeface="+mj-ea"/>
              </a:rPr>
              <a:t>4.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  <a:latin typeface="+mj-ea"/>
                <a:ea typeface="+mj-ea"/>
              </a:rPr>
              <a:t> Guidance</a:t>
            </a:r>
            <a:endParaRPr lang="ko-KR" altLang="en-US" dirty="0">
              <a:solidFill>
                <a:schemeClr val="bg1"/>
              </a:solidFill>
              <a:effectLst>
                <a:outerShdw blurRad="50800" dist="38100" dir="2700000" algn="tl" rotWithShape="0">
                  <a:schemeClr val="bg2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CC6FBB-C3CE-F9B7-04CE-D0B98D68C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5</a:t>
            </a:fld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34111D1-17DA-D849-FC39-289E4319CEA8}"/>
              </a:ext>
            </a:extLst>
          </p:cNvPr>
          <p:cNvCxnSpPr>
            <a:cxnSpLocks/>
          </p:cNvCxnSpPr>
          <p:nvPr/>
        </p:nvCxnSpPr>
        <p:spPr>
          <a:xfrm>
            <a:off x="4400178" y="2520302"/>
            <a:ext cx="282036" cy="1"/>
          </a:xfrm>
          <a:prstGeom prst="straightConnector1">
            <a:avLst/>
          </a:prstGeom>
          <a:ln w="38100">
            <a:solidFill>
              <a:srgbClr val="33CC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B018EB2-4D41-DF84-DCCD-B860D832EB99}"/>
              </a:ext>
            </a:extLst>
          </p:cNvPr>
          <p:cNvSpPr/>
          <p:nvPr/>
        </p:nvSpPr>
        <p:spPr>
          <a:xfrm>
            <a:off x="4835961" y="1801897"/>
            <a:ext cx="2816732" cy="1462617"/>
          </a:xfrm>
          <a:prstGeom prst="roundRect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Simple Kalman Filter</a:t>
            </a:r>
            <a:endParaRPr lang="ko-KR" altLang="en-US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E674A2-866C-2549-F115-E9108A301DA0}"/>
              </a:ext>
            </a:extLst>
          </p:cNvPr>
          <p:cNvGrpSpPr/>
          <p:nvPr/>
        </p:nvGrpSpPr>
        <p:grpSpPr>
          <a:xfrm>
            <a:off x="8242222" y="1801896"/>
            <a:ext cx="3276696" cy="3466913"/>
            <a:chOff x="8024542" y="1413046"/>
            <a:chExt cx="3276696" cy="3466913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612A9C90-A56E-D53B-2EFA-62609E5B94CA}"/>
                </a:ext>
              </a:extLst>
            </p:cNvPr>
            <p:cNvSpPr/>
            <p:nvPr/>
          </p:nvSpPr>
          <p:spPr>
            <a:xfrm>
              <a:off x="8024542" y="1413046"/>
              <a:ext cx="3276696" cy="3466913"/>
            </a:xfrm>
            <a:prstGeom prst="roundRect">
              <a:avLst>
                <a:gd name="adj" fmla="val 8492"/>
              </a:avLst>
            </a:prstGeom>
            <a:solidFill>
              <a:srgbClr val="2A2A2A"/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C693B06A-3534-107B-2983-94DCA52812A8}"/>
                </a:ext>
              </a:extLst>
            </p:cNvPr>
            <p:cNvGrpSpPr/>
            <p:nvPr/>
          </p:nvGrpSpPr>
          <p:grpSpPr>
            <a:xfrm>
              <a:off x="8287486" y="1771952"/>
              <a:ext cx="2750808" cy="2749100"/>
              <a:chOff x="8308473" y="1773997"/>
              <a:chExt cx="2750808" cy="2749100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0AD040B-9876-D8BB-1546-A26B5D4A3146}"/>
                  </a:ext>
                </a:extLst>
              </p:cNvPr>
              <p:cNvSpPr txBox="1"/>
              <p:nvPr/>
            </p:nvSpPr>
            <p:spPr>
              <a:xfrm>
                <a:off x="8330148" y="1773997"/>
                <a:ext cx="2707458" cy="344128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en-US" altLang="ko-KR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Select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19E461A-6521-A012-6E76-13162E39D7F1}"/>
                  </a:ext>
                </a:extLst>
              </p:cNvPr>
              <p:cNvSpPr txBox="1"/>
              <p:nvPr/>
            </p:nvSpPr>
            <p:spPr>
              <a:xfrm>
                <a:off x="8308473" y="2156102"/>
                <a:ext cx="2750808" cy="554442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en-US" altLang="ko-KR" sz="16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- Path/ Drone Attitude</a:t>
                </a:r>
              </a:p>
              <a:p>
                <a:pPr algn="ctr">
                  <a:spcAft>
                    <a:spcPts val="200"/>
                  </a:spcAft>
                </a:pPr>
                <a:r>
                  <a:rPr lang="en-US" altLang="ko-KR" sz="16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- Control Mode</a:t>
                </a:r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9DD568-CFAD-E886-D2B7-3F1D8A83EA70}"/>
                  </a:ext>
                </a:extLst>
              </p:cNvPr>
              <p:cNvSpPr txBox="1"/>
              <p:nvPr/>
            </p:nvSpPr>
            <p:spPr>
              <a:xfrm>
                <a:off x="8487658" y="3511121"/>
                <a:ext cx="2392437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Filtered Target Data</a:t>
                </a:r>
                <a:endPara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20B642-C015-876E-DCA5-401474584362}"/>
                  </a:ext>
                </a:extLst>
              </p:cNvPr>
              <p:cNvSpPr txBox="1"/>
              <p:nvPr/>
            </p:nvSpPr>
            <p:spPr>
              <a:xfrm>
                <a:off x="8571416" y="3948810"/>
                <a:ext cx="2224919" cy="574287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en-US" altLang="ko-KR" sz="16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- Center Coordinate</a:t>
                </a:r>
              </a:p>
              <a:p>
                <a:pPr algn="ctr">
                  <a:spcAft>
                    <a:spcPts val="200"/>
                  </a:spcAft>
                </a:pPr>
                <a:r>
                  <a:rPr lang="en-US" altLang="ko-KR" sz="16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- Size of the Object</a:t>
                </a:r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B04AB28-900B-E8CA-2C04-F2DC1F23B8A0}"/>
                  </a:ext>
                </a:extLst>
              </p:cNvPr>
              <p:cNvSpPr txBox="1"/>
              <p:nvPr/>
            </p:nvSpPr>
            <p:spPr>
              <a:xfrm>
                <a:off x="9559136" y="2974439"/>
                <a:ext cx="249478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+</a:t>
                </a:r>
                <a:endPara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04659CE-C708-8669-A734-FAAC42910211}"/>
              </a:ext>
            </a:extLst>
          </p:cNvPr>
          <p:cNvCxnSpPr>
            <a:cxnSpLocks/>
          </p:cNvCxnSpPr>
          <p:nvPr/>
        </p:nvCxnSpPr>
        <p:spPr>
          <a:xfrm>
            <a:off x="7806440" y="2514535"/>
            <a:ext cx="282036" cy="1"/>
          </a:xfrm>
          <a:prstGeom prst="straightConnector1">
            <a:avLst/>
          </a:prstGeom>
          <a:ln w="38100">
            <a:solidFill>
              <a:srgbClr val="33CC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19BB8DD-819F-1D7B-ECAC-6DED93588994}"/>
              </a:ext>
            </a:extLst>
          </p:cNvPr>
          <p:cNvGrpSpPr/>
          <p:nvPr/>
        </p:nvGrpSpPr>
        <p:grpSpPr>
          <a:xfrm>
            <a:off x="673082" y="1801893"/>
            <a:ext cx="3573350" cy="1462621"/>
            <a:chOff x="351524" y="3395316"/>
            <a:chExt cx="3573350" cy="146262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A8307F4-B255-F60E-68C7-EA173E6F4F0A}"/>
                </a:ext>
              </a:extLst>
            </p:cNvPr>
            <p:cNvSpPr/>
            <p:nvPr/>
          </p:nvSpPr>
          <p:spPr>
            <a:xfrm>
              <a:off x="351524" y="3395316"/>
              <a:ext cx="3573350" cy="1462621"/>
            </a:xfrm>
            <a:prstGeom prst="roundRect">
              <a:avLst/>
            </a:prstGeom>
            <a:solidFill>
              <a:srgbClr val="2A2A2A"/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7B6DB1E-B549-9194-E753-F28EB211D0C0}"/>
                </a:ext>
              </a:extLst>
            </p:cNvPr>
            <p:cNvGrpSpPr/>
            <p:nvPr/>
          </p:nvGrpSpPr>
          <p:grpSpPr>
            <a:xfrm>
              <a:off x="564602" y="3620639"/>
              <a:ext cx="3147194" cy="1011976"/>
              <a:chOff x="780702" y="1680436"/>
              <a:chExt cx="3147194" cy="1011976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17FFFAB-B9B8-5FE1-08FF-4F7AF87047A7}"/>
                  </a:ext>
                </a:extLst>
              </p:cNvPr>
              <p:cNvSpPr txBox="1"/>
              <p:nvPr/>
            </p:nvSpPr>
            <p:spPr>
              <a:xfrm>
                <a:off x="780702" y="1680436"/>
                <a:ext cx="3147194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Raw Data from Perception</a:t>
                </a:r>
                <a:endPara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0D506C8-9742-725D-EA1E-3BC80964132C}"/>
                  </a:ext>
                </a:extLst>
              </p:cNvPr>
              <p:cNvSpPr txBox="1"/>
              <p:nvPr/>
            </p:nvSpPr>
            <p:spPr>
              <a:xfrm>
                <a:off x="1241840" y="2118125"/>
                <a:ext cx="2224919" cy="574287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en-US" altLang="ko-KR" sz="16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- Center Coordinate</a:t>
                </a:r>
              </a:p>
              <a:p>
                <a:pPr algn="ctr">
                  <a:spcAft>
                    <a:spcPts val="200"/>
                  </a:spcAft>
                </a:pPr>
                <a:r>
                  <a:rPr lang="en-US" altLang="ko-KR" sz="16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- Size of the Object</a:t>
                </a:r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BE8E581-E26D-4C17-9DD1-8F7CD3609130}"/>
              </a:ext>
            </a:extLst>
          </p:cNvPr>
          <p:cNvSpPr/>
          <p:nvPr/>
        </p:nvSpPr>
        <p:spPr>
          <a:xfrm>
            <a:off x="4835961" y="3806192"/>
            <a:ext cx="2816732" cy="1462617"/>
          </a:xfrm>
          <a:prstGeom prst="roundRect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Mission Process</a:t>
            </a:r>
            <a:endParaRPr lang="ko-KR" altLang="en-US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7A7FC68-F461-5817-D11C-F6361432CF66}"/>
              </a:ext>
            </a:extLst>
          </p:cNvPr>
          <p:cNvCxnSpPr>
            <a:cxnSpLocks/>
          </p:cNvCxnSpPr>
          <p:nvPr/>
        </p:nvCxnSpPr>
        <p:spPr>
          <a:xfrm>
            <a:off x="7806440" y="4518830"/>
            <a:ext cx="282036" cy="1"/>
          </a:xfrm>
          <a:prstGeom prst="straightConnector1">
            <a:avLst/>
          </a:prstGeom>
          <a:ln w="38100">
            <a:solidFill>
              <a:srgbClr val="33CC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990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707169CC-666A-74D3-DB98-E19CA00E9A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t="18962" r="21933" b="41651"/>
          <a:stretch/>
        </p:blipFill>
        <p:spPr>
          <a:xfrm>
            <a:off x="9533874" y="6072228"/>
            <a:ext cx="2647699" cy="7729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BB66C1A-1982-1EAE-0BE7-25487FB9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94" y="285761"/>
            <a:ext cx="11691587" cy="712714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3CCCC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  <a:latin typeface="+mj-ea"/>
                <a:ea typeface="+mj-ea"/>
              </a:rPr>
              <a:t>5.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  <a:latin typeface="+mj-ea"/>
                <a:ea typeface="+mj-ea"/>
              </a:rPr>
              <a:t> Navigation &amp; Control</a:t>
            </a:r>
            <a:endParaRPr lang="ko-KR" altLang="en-US" dirty="0">
              <a:solidFill>
                <a:schemeClr val="bg1"/>
              </a:solidFill>
              <a:effectLst>
                <a:outerShdw blurRad="50800" dist="38100" dir="2700000" algn="tl" rotWithShape="0">
                  <a:schemeClr val="bg2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CC6FBB-C3CE-F9B7-04CE-D0B98D68C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6</a:t>
            </a:fld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1E372A9-A2C9-4E5C-778E-060FAE522074}"/>
              </a:ext>
            </a:extLst>
          </p:cNvPr>
          <p:cNvGrpSpPr/>
          <p:nvPr/>
        </p:nvGrpSpPr>
        <p:grpSpPr>
          <a:xfrm>
            <a:off x="601285" y="1928880"/>
            <a:ext cx="2231671" cy="1698714"/>
            <a:chOff x="601285" y="1928880"/>
            <a:chExt cx="2231671" cy="169871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A8307F4-B255-F60E-68C7-EA173E6F4F0A}"/>
                </a:ext>
              </a:extLst>
            </p:cNvPr>
            <p:cNvSpPr/>
            <p:nvPr/>
          </p:nvSpPr>
          <p:spPr>
            <a:xfrm>
              <a:off x="601285" y="1928880"/>
              <a:ext cx="2224919" cy="1698714"/>
            </a:xfrm>
            <a:prstGeom prst="roundRect">
              <a:avLst/>
            </a:prstGeom>
            <a:solidFill>
              <a:srgbClr val="2A2A2A"/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417483-3358-6E3F-0997-AC42A55F6A73}"/>
                </a:ext>
              </a:extLst>
            </p:cNvPr>
            <p:cNvSpPr txBox="1"/>
            <p:nvPr/>
          </p:nvSpPr>
          <p:spPr>
            <a:xfrm>
              <a:off x="751231" y="2096219"/>
              <a:ext cx="1938530" cy="34412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Mission Process</a:t>
              </a:r>
              <a:endPara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694B30-3BE2-B9EB-9019-91978FBEC2C6}"/>
                </a:ext>
              </a:extLst>
            </p:cNvPr>
            <p:cNvSpPr txBox="1"/>
            <p:nvPr/>
          </p:nvSpPr>
          <p:spPr>
            <a:xfrm>
              <a:off x="608037" y="2551444"/>
              <a:ext cx="2224919" cy="918644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0.1 ,   0.2</a:t>
              </a:r>
            </a:p>
            <a:p>
              <a:pPr algn="ctr">
                <a:spcAft>
                  <a:spcPts val="200"/>
                </a:spcAft>
              </a:pPr>
              <a:r>
                <a:rPr lang="en-US" altLang="ko-KR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3.1 ,   3.2</a:t>
              </a:r>
            </a:p>
            <a:p>
              <a:pPr algn="ctr">
                <a:spcAft>
                  <a:spcPts val="200"/>
                </a:spcAft>
              </a:pPr>
              <a:r>
                <a:rPr lang="en-US" altLang="ko-KR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4.1 ,   4.2</a:t>
              </a:r>
            </a:p>
          </p:txBody>
        </p:sp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34111D1-17DA-D849-FC39-289E4319CEA8}"/>
              </a:ext>
            </a:extLst>
          </p:cNvPr>
          <p:cNvCxnSpPr>
            <a:cxnSpLocks/>
          </p:cNvCxnSpPr>
          <p:nvPr/>
        </p:nvCxnSpPr>
        <p:spPr>
          <a:xfrm>
            <a:off x="3070691" y="2778237"/>
            <a:ext cx="282036" cy="1"/>
          </a:xfrm>
          <a:prstGeom prst="straightConnector1">
            <a:avLst/>
          </a:prstGeom>
          <a:ln w="38100">
            <a:solidFill>
              <a:srgbClr val="33CC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1F1C769-1895-ABB2-D586-357A576DA95D}"/>
              </a:ext>
            </a:extLst>
          </p:cNvPr>
          <p:cNvGrpSpPr/>
          <p:nvPr/>
        </p:nvGrpSpPr>
        <p:grpSpPr>
          <a:xfrm>
            <a:off x="8314019" y="1521640"/>
            <a:ext cx="3276696" cy="4225310"/>
            <a:chOff x="8317067" y="1521640"/>
            <a:chExt cx="3276696" cy="422531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612A9C90-A56E-D53B-2EFA-62609E5B94CA}"/>
                </a:ext>
              </a:extLst>
            </p:cNvPr>
            <p:cNvSpPr/>
            <p:nvPr/>
          </p:nvSpPr>
          <p:spPr>
            <a:xfrm>
              <a:off x="8317067" y="1928880"/>
              <a:ext cx="3276696" cy="3818070"/>
            </a:xfrm>
            <a:prstGeom prst="roundRect">
              <a:avLst/>
            </a:prstGeom>
            <a:solidFill>
              <a:srgbClr val="2A2A2A"/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AD040B-9876-D8BB-1546-A26B5D4A3146}"/>
                </a:ext>
              </a:extLst>
            </p:cNvPr>
            <p:cNvSpPr txBox="1"/>
            <p:nvPr/>
          </p:nvSpPr>
          <p:spPr>
            <a:xfrm>
              <a:off x="8620080" y="1521640"/>
              <a:ext cx="2707458" cy="405683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2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CCCC"/>
                  </a:solidFill>
                  <a:latin typeface="+mj-ea"/>
                  <a:ea typeface="+mj-ea"/>
                </a:rPr>
                <a:t>Tello Dynamics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19E461A-6521-A012-6E76-13162E39D7F1}"/>
                </a:ext>
              </a:extLst>
            </p:cNvPr>
            <p:cNvSpPr txBox="1"/>
            <p:nvPr/>
          </p:nvSpPr>
          <p:spPr>
            <a:xfrm>
              <a:off x="8598407" y="2475501"/>
              <a:ext cx="2750808" cy="1098181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Roll</a:t>
              </a:r>
            </a:p>
            <a:p>
              <a:pPr algn="ctr">
                <a:spcAft>
                  <a:spcPts val="200"/>
                </a:spcAft>
              </a:pPr>
              <a:r>
                <a:rPr lang="en-US" altLang="ko-KR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Pitch</a:t>
              </a:r>
            </a:p>
            <a:p>
              <a:pPr algn="ctr">
                <a:spcAft>
                  <a:spcPts val="200"/>
                </a:spcAft>
              </a:pPr>
              <a:r>
                <a:rPr lang="en-US" altLang="ko-KR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Throttle</a:t>
              </a:r>
            </a:p>
            <a:p>
              <a:pPr algn="ctr">
                <a:spcAft>
                  <a:spcPts val="200"/>
                </a:spcAft>
              </a:pPr>
              <a:r>
                <a:rPr lang="en-US" altLang="ko-KR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Yaw</a:t>
              </a:r>
              <a:endPara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420B642-C015-876E-DCA5-401474584362}"/>
                </a:ext>
              </a:extLst>
            </p:cNvPr>
            <p:cNvSpPr txBox="1"/>
            <p:nvPr/>
          </p:nvSpPr>
          <p:spPr>
            <a:xfrm>
              <a:off x="8861349" y="4815031"/>
              <a:ext cx="2224919" cy="554442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ex) </a:t>
              </a:r>
              <a:r>
                <a:rPr lang="en-US" altLang="ko-KR" sz="16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move_up</a:t>
              </a:r>
              <a:r>
                <a:rPr lang="en-US" altLang="ko-KR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,</a:t>
              </a:r>
            </a:p>
            <a:p>
              <a:pPr algn="ctr">
                <a:spcAft>
                  <a:spcPts val="200"/>
                </a:spcAft>
              </a:pPr>
              <a:r>
                <a:rPr lang="en-US" altLang="ko-KR" sz="16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flip_forward</a:t>
              </a:r>
              <a:endPara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9450DE-086C-76CF-B95B-51B03D867A00}"/>
                </a:ext>
              </a:extLst>
            </p:cNvPr>
            <p:cNvSpPr txBox="1"/>
            <p:nvPr/>
          </p:nvSpPr>
          <p:spPr>
            <a:xfrm>
              <a:off x="9059590" y="2080537"/>
              <a:ext cx="1828436" cy="34412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RC Commands</a:t>
              </a:r>
              <a:endPara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769655-A38D-85B4-111B-D7C89962927D}"/>
                </a:ext>
              </a:extLst>
            </p:cNvPr>
            <p:cNvSpPr txBox="1"/>
            <p:nvPr/>
          </p:nvSpPr>
          <p:spPr>
            <a:xfrm>
              <a:off x="8674133" y="4380619"/>
              <a:ext cx="2599352" cy="34412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SDK Tello Commands</a:t>
              </a:r>
              <a:endPara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B04AB28-900B-E8CA-2C04-F2DC1F23B8A0}"/>
              </a:ext>
            </a:extLst>
          </p:cNvPr>
          <p:cNvSpPr txBox="1"/>
          <p:nvPr/>
        </p:nvSpPr>
        <p:spPr>
          <a:xfrm>
            <a:off x="9846022" y="3817719"/>
            <a:ext cx="249478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+</a:t>
            </a:r>
            <a:endParaRPr lang="ko-KR" altLang="en-US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04659CE-C708-8669-A734-FAAC42910211}"/>
              </a:ext>
            </a:extLst>
          </p:cNvPr>
          <p:cNvCxnSpPr>
            <a:cxnSpLocks/>
          </p:cNvCxnSpPr>
          <p:nvPr/>
        </p:nvCxnSpPr>
        <p:spPr>
          <a:xfrm>
            <a:off x="7742506" y="2778237"/>
            <a:ext cx="282036" cy="1"/>
          </a:xfrm>
          <a:prstGeom prst="straightConnector1">
            <a:avLst/>
          </a:prstGeom>
          <a:ln w="38100">
            <a:solidFill>
              <a:srgbClr val="33CC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D78A3A2-6855-2483-7643-462F23284E31}"/>
              </a:ext>
            </a:extLst>
          </p:cNvPr>
          <p:cNvGrpSpPr/>
          <p:nvPr/>
        </p:nvGrpSpPr>
        <p:grpSpPr>
          <a:xfrm>
            <a:off x="601285" y="4048239"/>
            <a:ext cx="2231671" cy="1698714"/>
            <a:chOff x="601285" y="4048239"/>
            <a:chExt cx="2231671" cy="1698714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68EE2DC4-9603-16B6-4FA4-C1763ABDED3D}"/>
                </a:ext>
              </a:extLst>
            </p:cNvPr>
            <p:cNvSpPr/>
            <p:nvPr/>
          </p:nvSpPr>
          <p:spPr>
            <a:xfrm>
              <a:off x="601285" y="4048239"/>
              <a:ext cx="2224919" cy="1698714"/>
            </a:xfrm>
            <a:prstGeom prst="roundRect">
              <a:avLst/>
            </a:prstGeom>
            <a:solidFill>
              <a:srgbClr val="2A2A2A"/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391C13D-0D19-00F4-C53D-8B46104DE655}"/>
                </a:ext>
              </a:extLst>
            </p:cNvPr>
            <p:cNvSpPr txBox="1"/>
            <p:nvPr/>
          </p:nvSpPr>
          <p:spPr>
            <a:xfrm>
              <a:off x="751231" y="4215578"/>
              <a:ext cx="1938530" cy="34412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Mission Process</a:t>
              </a:r>
              <a:endPara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BDD1A4C-B13E-8B73-E88A-257DFD2F2AC3}"/>
                </a:ext>
              </a:extLst>
            </p:cNvPr>
            <p:cNvSpPr txBox="1"/>
            <p:nvPr/>
          </p:nvSpPr>
          <p:spPr>
            <a:xfrm>
              <a:off x="608037" y="4670803"/>
              <a:ext cx="2224919" cy="918644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-1.2</a:t>
              </a:r>
            </a:p>
            <a:p>
              <a:pPr algn="ctr">
                <a:spcAft>
                  <a:spcPts val="200"/>
                </a:spcAft>
              </a:pPr>
              <a:r>
                <a:rPr lang="en-US" altLang="ko-KR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0.3 ,   0.4</a:t>
              </a:r>
            </a:p>
            <a:p>
              <a:pPr algn="ctr">
                <a:spcAft>
                  <a:spcPts val="200"/>
                </a:spcAft>
              </a:pPr>
              <a:r>
                <a:rPr lang="en-US" altLang="ko-KR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4.3</a:t>
              </a:r>
            </a:p>
          </p:txBody>
        </p:sp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E012323-06C9-CC0B-B31E-73CB250D23F1}"/>
              </a:ext>
            </a:extLst>
          </p:cNvPr>
          <p:cNvCxnSpPr>
            <a:cxnSpLocks/>
          </p:cNvCxnSpPr>
          <p:nvPr/>
        </p:nvCxnSpPr>
        <p:spPr>
          <a:xfrm>
            <a:off x="3070691" y="4897596"/>
            <a:ext cx="282036" cy="1"/>
          </a:xfrm>
          <a:prstGeom prst="straightConnector1">
            <a:avLst/>
          </a:prstGeom>
          <a:ln w="38100">
            <a:solidFill>
              <a:srgbClr val="33CC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F63B26E-FC2A-D020-6EFC-ED96E72334BA}"/>
              </a:ext>
            </a:extLst>
          </p:cNvPr>
          <p:cNvCxnSpPr>
            <a:cxnSpLocks/>
          </p:cNvCxnSpPr>
          <p:nvPr/>
        </p:nvCxnSpPr>
        <p:spPr>
          <a:xfrm>
            <a:off x="7742506" y="4897596"/>
            <a:ext cx="282036" cy="1"/>
          </a:xfrm>
          <a:prstGeom prst="straightConnector1">
            <a:avLst/>
          </a:prstGeom>
          <a:ln w="38100">
            <a:solidFill>
              <a:srgbClr val="33CC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AEBC24E-DCD7-A2EB-63B9-63673ED20312}"/>
              </a:ext>
            </a:extLst>
          </p:cNvPr>
          <p:cNvGrpSpPr/>
          <p:nvPr/>
        </p:nvGrpSpPr>
        <p:grpSpPr>
          <a:xfrm>
            <a:off x="3590462" y="4048239"/>
            <a:ext cx="3914309" cy="1698710"/>
            <a:chOff x="3590462" y="4048239"/>
            <a:chExt cx="3914309" cy="1698710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9E1932E-06A0-A4A5-B283-16ABE3164313}"/>
                </a:ext>
              </a:extLst>
            </p:cNvPr>
            <p:cNvSpPr/>
            <p:nvPr/>
          </p:nvSpPr>
          <p:spPr>
            <a:xfrm>
              <a:off x="3590462" y="4048239"/>
              <a:ext cx="3847652" cy="1698710"/>
            </a:xfrm>
            <a:prstGeom prst="roundRect">
              <a:avLst/>
            </a:prstGeom>
            <a:solidFill>
              <a:srgbClr val="2A2A2A"/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200"/>
                </a:spcAft>
              </a:pPr>
              <a:endPara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2291DB1-1842-2D0B-EAE2-3DE4D97E3A9F}"/>
                </a:ext>
              </a:extLst>
            </p:cNvPr>
            <p:cNvGrpSpPr/>
            <p:nvPr/>
          </p:nvGrpSpPr>
          <p:grpSpPr>
            <a:xfrm>
              <a:off x="3657119" y="4363855"/>
              <a:ext cx="3847652" cy="1067173"/>
              <a:chOff x="3657119" y="4415362"/>
              <a:chExt cx="3847652" cy="106717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38EF71-A129-1219-FB96-68A6ADD9DE71}"/>
                  </a:ext>
                </a:extLst>
              </p:cNvPr>
              <p:cNvSpPr txBox="1"/>
              <p:nvPr/>
            </p:nvSpPr>
            <p:spPr>
              <a:xfrm>
                <a:off x="4640663" y="4415362"/>
                <a:ext cx="1869665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Thread Control</a:t>
                </a:r>
                <a:endPara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67671D-880A-FAA3-7F10-5B4B19857AEE}"/>
                  </a:ext>
                </a:extLst>
              </p:cNvPr>
              <p:cNvSpPr txBox="1"/>
              <p:nvPr/>
            </p:nvSpPr>
            <p:spPr>
              <a:xfrm>
                <a:off x="3657119" y="4866538"/>
                <a:ext cx="3847652" cy="615997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en-US" altLang="ko-KR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Operate Pre-coded Thread Missions</a:t>
                </a:r>
              </a:p>
              <a:p>
                <a:pPr algn="ctr">
                  <a:spcAft>
                    <a:spcPts val="200"/>
                  </a:spcAft>
                </a:pPr>
                <a:r>
                  <a:rPr lang="en-US" altLang="ko-KR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1 ~ 9 Handwritten Digit Missions  </a:t>
                </a: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56231A8-DE8A-4258-21E8-3DBFCD04B2A1}"/>
              </a:ext>
            </a:extLst>
          </p:cNvPr>
          <p:cNvGrpSpPr/>
          <p:nvPr/>
        </p:nvGrpSpPr>
        <p:grpSpPr>
          <a:xfrm>
            <a:off x="3590462" y="1928882"/>
            <a:ext cx="3847652" cy="1698710"/>
            <a:chOff x="3590462" y="1928882"/>
            <a:chExt cx="3847652" cy="169871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018EB2-4D41-DF84-DCCD-B860D832EB99}"/>
                </a:ext>
              </a:extLst>
            </p:cNvPr>
            <p:cNvSpPr/>
            <p:nvPr/>
          </p:nvSpPr>
          <p:spPr>
            <a:xfrm>
              <a:off x="3590462" y="1928882"/>
              <a:ext cx="3847652" cy="1698710"/>
            </a:xfrm>
            <a:prstGeom prst="roundRect">
              <a:avLst/>
            </a:prstGeom>
            <a:solidFill>
              <a:srgbClr val="2A2A2A"/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200"/>
                </a:spcAft>
              </a:pPr>
              <a:endPara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9A7C7A-FB41-2AE9-2228-8C1FE0AB8626}"/>
                </a:ext>
              </a:extLst>
            </p:cNvPr>
            <p:cNvSpPr txBox="1"/>
            <p:nvPr/>
          </p:nvSpPr>
          <p:spPr>
            <a:xfrm>
              <a:off x="3851339" y="2096956"/>
              <a:ext cx="3325897" cy="34412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Image Feedback PD Control</a:t>
              </a:r>
              <a:endPara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D3C4FE5-974F-BE31-FC4D-73D7235DD24D}"/>
                    </a:ext>
                  </a:extLst>
                </p:cNvPr>
                <p:cNvSpPr txBox="1"/>
                <p:nvPr/>
              </p:nvSpPr>
              <p:spPr>
                <a:xfrm>
                  <a:off x="3717043" y="2547646"/>
                  <a:ext cx="3601729" cy="917875"/>
                </a:xfrm>
                <a:prstGeom prst="rect">
                  <a:avLst/>
                </a:prstGeom>
                <a:noFill/>
              </p:spPr>
              <p:txBody>
                <a:bodyPr wrap="square" lIns="54000" tIns="18000" rIns="54000" bIns="1800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b="1" spc="-8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+mj-ea"/>
                      <a:ea typeface="+mj-ea"/>
                    </a:rPr>
                    <a:t>Input  :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b="1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𝒌</m:t>
                          </m:r>
                        </m:e>
                        <m:sub>
                          <m:r>
                            <a:rPr lang="en-US" altLang="ko-KR" b="1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𝒑</m:t>
                          </m:r>
                        </m:sub>
                      </m:sSub>
                      <m:r>
                        <a:rPr lang="en-US" altLang="ko-KR" b="1" i="1" spc="-8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pc="-8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</m:t>
                      </m:r>
                      <m:r>
                        <a:rPr lang="en-US" altLang="ko-KR" b="1" i="1" spc="-8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b="1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ko-KR" b="1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altLang="ko-KR" b="1" i="1" spc="-8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̇"/>
                          <m:ctrlPr>
                            <a:rPr lang="en-US" altLang="ko-KR" b="1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1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</m:acc>
                    </m:oMath>
                  </a14:m>
                  <a:endParaRPr lang="en-US" altLang="ko-KR" b="1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  <a:p>
                  <a:pPr algn="ctr">
                    <a:spcAft>
                      <a:spcPts val="200"/>
                    </a:spcAft>
                  </a:pPr>
                  <a:r>
                    <a:rPr lang="en-US" altLang="ko-KR" b="1" spc="-8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+mj-ea"/>
                      <a:ea typeface="+mj-ea"/>
                    </a:rPr>
                    <a:t>Make desire point to place at the center of the Tello image frame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D3C4FE5-974F-BE31-FC4D-73D7235DD2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7043" y="2547646"/>
                  <a:ext cx="3601729" cy="9178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2938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61867D-80B6-8F82-A804-7774751E4BF2}"/>
              </a:ext>
            </a:extLst>
          </p:cNvPr>
          <p:cNvSpPr/>
          <p:nvPr/>
        </p:nvSpPr>
        <p:spPr>
          <a:xfrm>
            <a:off x="2831355" y="1341841"/>
            <a:ext cx="6609826" cy="4965495"/>
          </a:xfrm>
          <a:prstGeom prst="rect">
            <a:avLst/>
          </a:prstGeom>
          <a:noFill/>
          <a:ln w="5715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07169CC-666A-74D3-DB98-E19CA00E9A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t="18962" r="21933" b="41651"/>
          <a:stretch/>
        </p:blipFill>
        <p:spPr>
          <a:xfrm>
            <a:off x="9533874" y="6072228"/>
            <a:ext cx="2647699" cy="7729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BB66C1A-1982-1EAE-0BE7-25487FB9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94" y="285761"/>
            <a:ext cx="11691587" cy="712714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33CCCC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  <a:latin typeface="+mj-ea"/>
                <a:ea typeface="+mj-ea"/>
              </a:rPr>
              <a:t>6.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  <a:latin typeface="+mj-ea"/>
                <a:ea typeface="+mj-ea"/>
              </a:rPr>
              <a:t> HUD(Head Up Display)</a:t>
            </a:r>
            <a:endParaRPr lang="ko-KR" altLang="en-US" dirty="0">
              <a:solidFill>
                <a:schemeClr val="bg1"/>
              </a:solidFill>
              <a:effectLst>
                <a:outerShdw blurRad="50800" dist="38100" dir="2700000" algn="tl" rotWithShape="0">
                  <a:schemeClr val="bg2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CC6FBB-C3CE-F9B7-04CE-D0B98D68C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5" name="그림 4" descr="텍스트, 모니터, 전자기기, 화면이(가) 표시된 사진&#10;&#10;자동 생성된 설명">
            <a:extLst>
              <a:ext uri="{FF2B5EF4-FFF2-40B4-BE49-F238E27FC236}">
                <a16:creationId xmlns:a16="http://schemas.microsoft.com/office/drawing/2014/main" id="{77FF91BA-8C67-B4D9-8118-17A099349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8" t="4200" r="27804" b="12703"/>
          <a:stretch/>
        </p:blipFill>
        <p:spPr>
          <a:xfrm>
            <a:off x="2849401" y="1371599"/>
            <a:ext cx="6564430" cy="4910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A52FA-0B17-48BA-3565-1AD024F5E9C9}"/>
              </a:ext>
            </a:extLst>
          </p:cNvPr>
          <p:cNvSpPr txBox="1"/>
          <p:nvPr/>
        </p:nvSpPr>
        <p:spPr>
          <a:xfrm>
            <a:off x="1960961" y="2028430"/>
            <a:ext cx="896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Battery</a:t>
            </a:r>
          </a:p>
          <a:p>
            <a:pPr algn="ctr"/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[%]</a:t>
            </a:r>
            <a:endParaRPr lang="ko-KR" altLang="en-US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8FE2A-C587-5031-A354-92C45FFA088E}"/>
              </a:ext>
            </a:extLst>
          </p:cNvPr>
          <p:cNvSpPr txBox="1"/>
          <p:nvPr/>
        </p:nvSpPr>
        <p:spPr>
          <a:xfrm>
            <a:off x="6318383" y="1316441"/>
            <a:ext cx="1506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Yaw Indicator</a:t>
            </a:r>
          </a:p>
          <a:p>
            <a:pPr algn="ctr"/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[deg]</a:t>
            </a:r>
            <a:endParaRPr lang="ko-KR" altLang="en-US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E88DDE-FD99-A384-7CA0-570F5CBD8DD7}"/>
              </a:ext>
            </a:extLst>
          </p:cNvPr>
          <p:cNvSpPr txBox="1"/>
          <p:nvPr/>
        </p:nvSpPr>
        <p:spPr>
          <a:xfrm rot="21222730">
            <a:off x="5337491" y="2523995"/>
            <a:ext cx="1494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Roll Indicator</a:t>
            </a:r>
          </a:p>
          <a:p>
            <a:pPr algn="ctr"/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[deg]</a:t>
            </a:r>
            <a:endParaRPr lang="ko-KR" altLang="en-US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F3EFB-809D-D0BD-D291-0DF1539B064B}"/>
              </a:ext>
            </a:extLst>
          </p:cNvPr>
          <p:cNvSpPr txBox="1"/>
          <p:nvPr/>
        </p:nvSpPr>
        <p:spPr>
          <a:xfrm rot="21332721">
            <a:off x="5513553" y="4382004"/>
            <a:ext cx="1408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Pitch Ladder</a:t>
            </a:r>
          </a:p>
          <a:p>
            <a:pPr algn="ctr"/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[deg]</a:t>
            </a:r>
            <a:endParaRPr lang="ko-KR" altLang="en-US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6BD6CE-9382-16C9-43BF-AD2EF8BF807F}"/>
              </a:ext>
            </a:extLst>
          </p:cNvPr>
          <p:cNvSpPr txBox="1"/>
          <p:nvPr/>
        </p:nvSpPr>
        <p:spPr>
          <a:xfrm>
            <a:off x="2932856" y="1490508"/>
            <a:ext cx="1983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Airspeed Indicator</a:t>
            </a:r>
          </a:p>
          <a:p>
            <a:pPr algn="ctr"/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[mm/s]</a:t>
            </a:r>
            <a:endParaRPr lang="ko-KR" altLang="en-US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65CC7-1B88-0083-4455-BBA5447E76F9}"/>
              </a:ext>
            </a:extLst>
          </p:cNvPr>
          <p:cNvSpPr txBox="1"/>
          <p:nvPr/>
        </p:nvSpPr>
        <p:spPr>
          <a:xfrm>
            <a:off x="7877889" y="1490507"/>
            <a:ext cx="1091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Altimeter</a:t>
            </a:r>
          </a:p>
          <a:p>
            <a:pPr algn="ctr"/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[cm]</a:t>
            </a:r>
            <a:endParaRPr lang="ko-KR" altLang="en-US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D5F241-C05D-5BFF-445D-0E56DA270D31}"/>
              </a:ext>
            </a:extLst>
          </p:cNvPr>
          <p:cNvSpPr txBox="1"/>
          <p:nvPr/>
        </p:nvSpPr>
        <p:spPr>
          <a:xfrm>
            <a:off x="9418945" y="2028430"/>
            <a:ext cx="16626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Vertical-Speed </a:t>
            </a:r>
          </a:p>
          <a:p>
            <a:pPr algn="ctr"/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Indicator</a:t>
            </a:r>
          </a:p>
          <a:p>
            <a:pPr algn="ctr"/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[cm/s]</a:t>
            </a:r>
            <a:endParaRPr lang="ko-KR" altLang="en-US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DE9550-C795-C50E-E376-C8F34F8ABFA5}"/>
              </a:ext>
            </a:extLst>
          </p:cNvPr>
          <p:cNvSpPr txBox="1"/>
          <p:nvPr/>
        </p:nvSpPr>
        <p:spPr>
          <a:xfrm>
            <a:off x="9431877" y="5697161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Flight Time</a:t>
            </a:r>
          </a:p>
          <a:p>
            <a:pPr algn="ctr"/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[sec]</a:t>
            </a:r>
            <a:endParaRPr lang="ko-KR" altLang="en-US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B46303-6055-CA47-7CAB-505DB26D6690}"/>
              </a:ext>
            </a:extLst>
          </p:cNvPr>
          <p:cNvSpPr txBox="1"/>
          <p:nvPr/>
        </p:nvSpPr>
        <p:spPr>
          <a:xfrm>
            <a:off x="1010663" y="5722561"/>
            <a:ext cx="1740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Mission State</a:t>
            </a:r>
          </a:p>
          <a:p>
            <a:pPr algn="ctr"/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Mission Process</a:t>
            </a:r>
            <a:endParaRPr lang="ko-KR" altLang="en-US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36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09B74D8-72A4-98BC-B85E-896C6C58EC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t="18962" r="21933" b="41651"/>
          <a:stretch/>
        </p:blipFill>
        <p:spPr>
          <a:xfrm>
            <a:off x="9533874" y="6072228"/>
            <a:ext cx="2647699" cy="772952"/>
          </a:xfrm>
          <a:prstGeom prst="rect">
            <a:avLst/>
          </a:prstGeom>
        </p:spPr>
      </p:pic>
      <p:pic>
        <p:nvPicPr>
          <p:cNvPr id="6" name="그림 5" descr="어두운이(가) 표시된 사진&#10;&#10;자동 생성된 설명">
            <a:extLst>
              <a:ext uri="{FF2B5EF4-FFF2-40B4-BE49-F238E27FC236}">
                <a16:creationId xmlns:a16="http://schemas.microsoft.com/office/drawing/2014/main" id="{AA9EC6D8-255C-D440-CBA4-E2601AD69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538" y="-674240"/>
            <a:ext cx="6879336" cy="39072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705F06-CB43-2DA5-2DD3-58C0B7EA5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45813"/>
            <a:ext cx="9144000" cy="96488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</a:rPr>
              <a:t>THANK YOU</a:t>
            </a:r>
            <a:r>
              <a:rPr lang="en-US" altLang="ko-KR" dirty="0">
                <a:solidFill>
                  <a:srgbClr val="33CCCC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</a:rPr>
              <a:t>!</a:t>
            </a:r>
            <a:endParaRPr lang="ko-KR" altLang="en-US" dirty="0">
              <a:solidFill>
                <a:schemeClr val="bg1"/>
              </a:solidFill>
              <a:effectLst>
                <a:outerShdw blurRad="50800" dist="38100" dir="2700000" algn="tl" rotWithShape="0">
                  <a:schemeClr val="bg2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5BB225-732C-DB57-89D4-ED230C542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0592" y="4604548"/>
            <a:ext cx="3569208" cy="536915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  <a:latin typeface="+mj-ea"/>
                <a:ea typeface="+mj-ea"/>
              </a:rPr>
              <a:t>Archaeopteryx (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  <a:latin typeface="+mj-ea"/>
                <a:ea typeface="+mj-ea"/>
              </a:rPr>
              <a:t>시조새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  <a:latin typeface="+mj-ea"/>
                <a:ea typeface="+mj-ea"/>
              </a:rPr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96482F-161D-1650-9C74-E6DD6CF4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6BF665-E787-498C-A139-96DC43B4F5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Noto Sans KR Regular"/>
                <a:ea typeface="Noto Sans KR Regular" panose="020B0500000000000000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67113B6-67CB-5375-FDFB-33D0DE8A839F}"/>
              </a:ext>
            </a:extLst>
          </p:cNvPr>
          <p:cNvSpPr txBox="1">
            <a:spLocks/>
          </p:cNvSpPr>
          <p:nvPr/>
        </p:nvSpPr>
        <p:spPr>
          <a:xfrm>
            <a:off x="3319432" y="4604549"/>
            <a:ext cx="1661160" cy="536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3CCCC"/>
                </a:solidFill>
                <a:effectLst>
                  <a:outerShdw blurRad="50800" dist="38100" dir="2700000" algn="tl" rotWithShape="0">
                    <a:srgbClr val="E7E6E6">
                      <a:alpha val="40000"/>
                    </a:srgbClr>
                  </a:outerShdw>
                </a:effectLst>
                <a:uLnTx/>
                <a:uFillTx/>
                <a:latin typeface="Noto Sans KR Bold"/>
                <a:ea typeface="Noto Sans KR Bold"/>
                <a:cs typeface="+mn-cs"/>
              </a:rPr>
              <a:t>TEAM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7B7B9-BDB8-098F-9BFC-61304BF1057A}"/>
              </a:ext>
            </a:extLst>
          </p:cNvPr>
          <p:cNvSpPr txBox="1"/>
          <p:nvPr/>
        </p:nvSpPr>
        <p:spPr>
          <a:xfrm>
            <a:off x="10427" y="6596194"/>
            <a:ext cx="154977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Noto Sans KR Regular"/>
                <a:ea typeface="Noto Sans KR Regular"/>
                <a:cs typeface="+mn-cs"/>
              </a:rPr>
              <a:t>ⓒ </a:t>
            </a:r>
            <a:r>
              <a:rPr kumimoji="0" lang="en-US" altLang="ko-KR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Noto Sans KR Regular"/>
                <a:ea typeface="Noto Sans KR Regular"/>
                <a:cs typeface="+mn-cs"/>
              </a:rPr>
              <a:t>Lockheed Martin</a:t>
            </a:r>
            <a:endParaRPr kumimoji="0" lang="ko-KR" altLang="en-US" sz="14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Noto Sans KR Regular"/>
              <a:ea typeface="Noto Sans KR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67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BB612C220AE4D4499CB71BC60ED5B1C" ma:contentTypeVersion="2" ma:contentTypeDescription="새 문서를 만듭니다." ma:contentTypeScope="" ma:versionID="d64c7bc4aec486afcdb54752eb8d7118">
  <xsd:schema xmlns:xsd="http://www.w3.org/2001/XMLSchema" xmlns:xs="http://www.w3.org/2001/XMLSchema" xmlns:p="http://schemas.microsoft.com/office/2006/metadata/properties" xmlns:ns2="142d1a49-3ec0-40e9-9cad-55d2370b603a" targetNamespace="http://schemas.microsoft.com/office/2006/metadata/properties" ma:root="true" ma:fieldsID="17fb5833e350b05b6de5cc4bf9b3da1d" ns2:_="">
    <xsd:import namespace="142d1a49-3ec0-40e9-9cad-55d2370b60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d1a49-3ec0-40e9-9cad-55d2370b60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99DE80-9A74-4EF1-BD0D-AD57C88E3611}">
  <ds:schemaRefs>
    <ds:schemaRef ds:uri="142d1a49-3ec0-40e9-9cad-55d2370b603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4FEA496-742F-4F90-8905-C0D24C535F34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142d1a49-3ec0-40e9-9cad-55d2370b603a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9B1F5B0-797A-476A-8FD4-C711AA08E7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2672</TotalTime>
  <Words>392</Words>
  <Application>Microsoft Office PowerPoint</Application>
  <PresentationFormat>와이드스크린</PresentationFormat>
  <Paragraphs>160</Paragraphs>
  <Slides>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Noto Sans KR Regular</vt:lpstr>
      <vt:lpstr>Noto Sans KR Bold</vt:lpstr>
      <vt:lpstr>맑은 고딕</vt:lpstr>
      <vt:lpstr>Arial</vt:lpstr>
      <vt:lpstr>Cambria Math</vt:lpstr>
      <vt:lpstr>Office 테마</vt:lpstr>
      <vt:lpstr> Autonomous Mission Operation Project  by Tello </vt:lpstr>
      <vt:lpstr>1. Mission Specification</vt:lpstr>
      <vt:lpstr>2. Control System Structure</vt:lpstr>
      <vt:lpstr>3. Perception</vt:lpstr>
      <vt:lpstr>4. Guidance</vt:lpstr>
      <vt:lpstr>5. Navigation &amp; Control</vt:lpstr>
      <vt:lpstr>6. HUD(Head Up Display)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정민조(***7***216)</cp:lastModifiedBy>
  <cp:revision>27</cp:revision>
  <dcterms:created xsi:type="dcterms:W3CDTF">2021-02-04T01:39:12Z</dcterms:created>
  <dcterms:modified xsi:type="dcterms:W3CDTF">2022-09-24T04:06:40Z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0x0101008BB612C220AE4D4499CB71BC60ED5B1C</vt:lpwstr>
  </property>
</Properties>
</file>